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0"/>
  </p:notesMasterIdLst>
  <p:sldIdLst>
    <p:sldId id="273" r:id="rId2"/>
    <p:sldId id="293" r:id="rId3"/>
    <p:sldId id="288" r:id="rId4"/>
    <p:sldId id="312" r:id="rId5"/>
    <p:sldId id="289" r:id="rId6"/>
    <p:sldId id="308" r:id="rId7"/>
    <p:sldId id="295" r:id="rId8"/>
    <p:sldId id="318" r:id="rId9"/>
    <p:sldId id="292" r:id="rId10"/>
    <p:sldId id="294" r:id="rId11"/>
    <p:sldId id="290" r:id="rId12"/>
    <p:sldId id="319" r:id="rId13"/>
    <p:sldId id="321" r:id="rId14"/>
    <p:sldId id="323" r:id="rId15"/>
    <p:sldId id="296" r:id="rId16"/>
    <p:sldId id="307" r:id="rId17"/>
    <p:sldId id="316" r:id="rId18"/>
    <p:sldId id="311" r:id="rId19"/>
    <p:sldId id="305" r:id="rId20"/>
    <p:sldId id="322" r:id="rId21"/>
    <p:sldId id="328" r:id="rId22"/>
    <p:sldId id="274" r:id="rId23"/>
    <p:sldId id="317" r:id="rId24"/>
    <p:sldId id="310" r:id="rId25"/>
    <p:sldId id="325" r:id="rId26"/>
    <p:sldId id="324" r:id="rId27"/>
    <p:sldId id="327" r:id="rId28"/>
    <p:sldId id="326" r:id="rId29"/>
  </p:sldIdLst>
  <p:sldSz cx="9144000" cy="6858000" type="screen4x3"/>
  <p:notesSz cx="6858000" cy="9144000"/>
  <p:embeddedFontLst>
    <p:embeddedFont>
      <p:font typeface="배달의민족 주아" panose="020B0600000101010101" charset="-127"/>
      <p:regular r:id="rId31"/>
    </p:embeddedFont>
    <p:embeddedFont>
      <p:font typeface="HY견고딕" panose="02030600000101010101" pitchFamily="18" charset="-127"/>
      <p:regular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Adobe 고딕 Std B" panose="020B0800000000000000" pitchFamily="34" charset="-127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FFFFF"/>
    <a:srgbClr val="6ED0B2"/>
    <a:srgbClr val="FFE766"/>
    <a:srgbClr val="91DBC4"/>
    <a:srgbClr val="C3EBDF"/>
    <a:srgbClr val="06948D"/>
    <a:srgbClr val="E95959"/>
    <a:srgbClr val="07A7A0"/>
    <a:srgbClr val="A8E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0" autoAdjust="0"/>
    <p:restoredTop sz="95214" autoAdjust="0"/>
  </p:normalViewPr>
  <p:slideViewPr>
    <p:cSldViewPr snapToGrid="0">
      <p:cViewPr varScale="1">
        <p:scale>
          <a:sx n="110" d="100"/>
          <a:sy n="110" d="100"/>
        </p:scale>
        <p:origin x="57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D22E0-BEC1-4CD8-B4DA-184A05863B22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2595E-D07E-4F6C-9961-79D77B5F0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66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370B6-D065-4DCA-BD73-249F6F7D9B4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99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370B6-D065-4DCA-BD73-249F6F7D9B4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2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370B6-D065-4DCA-BD73-249F6F7D9B4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93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370B6-D065-4DCA-BD73-249F6F7D9B4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5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3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26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8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8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6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8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56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256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6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63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49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96F9E-4BA2-40CB-BB20-1949F545814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62B48-3482-48FE-BF49-F3493823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D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05B32E-2FFF-4DA2-BDCD-7B3AF9290049}"/>
              </a:ext>
            </a:extLst>
          </p:cNvPr>
          <p:cNvSpPr txBox="1"/>
          <p:nvPr/>
        </p:nvSpPr>
        <p:spPr>
          <a:xfrm>
            <a:off x="787872" y="1070499"/>
            <a:ext cx="44196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000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쉽고 재미있게</a:t>
            </a:r>
            <a:endParaRPr lang="en-US" altLang="ko-KR" sz="4000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4000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즐길 수 있는</a:t>
            </a:r>
            <a:endParaRPr lang="en-US" altLang="ko-KR" sz="4000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4000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 교육 앱</a:t>
            </a:r>
            <a:endParaRPr lang="en-US" altLang="ko-KR" sz="4000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0C577-8161-49ED-B7CD-D05ADD71CC2B}"/>
              </a:ext>
            </a:extLst>
          </p:cNvPr>
          <p:cNvSpPr txBox="1"/>
          <p:nvPr/>
        </p:nvSpPr>
        <p:spPr>
          <a:xfrm>
            <a:off x="706592" y="3993082"/>
            <a:ext cx="401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코딩 교육을 받지 않은 비전공자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</a:p>
          <a:p>
            <a:pPr algn="l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중등 수준의 교육용 코딩 앱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20" y="715623"/>
            <a:ext cx="2625178" cy="5426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7C7478-1003-40BF-9657-043EAF9F6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25570"/>
            <a:ext cx="4020898" cy="1170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5D298F-AC58-46B4-B08C-B33BE63E9EB8}"/>
              </a:ext>
            </a:extLst>
          </p:cNvPr>
          <p:cNvSpPr txBox="1"/>
          <p:nvPr/>
        </p:nvSpPr>
        <p:spPr>
          <a:xfrm>
            <a:off x="397464" y="5202726"/>
            <a:ext cx="168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7</a:t>
            </a:r>
            <a:r>
              <a:rPr lang="ko-KR" altLang="en-US" sz="3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면조</a:t>
            </a:r>
            <a:endParaRPr lang="ko-KR" altLang="en-US" sz="3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684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55A360-29B3-4244-92A6-00A261493E8F}"/>
              </a:ext>
            </a:extLst>
          </p:cNvPr>
          <p:cNvGrpSpPr/>
          <p:nvPr/>
        </p:nvGrpSpPr>
        <p:grpSpPr>
          <a:xfrm>
            <a:off x="0" y="6280372"/>
            <a:ext cx="9144000" cy="602908"/>
            <a:chOff x="0" y="5793200"/>
            <a:chExt cx="9144000" cy="9144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684C07-E4C9-42F3-B4FB-A2EE33454574}"/>
                </a:ext>
              </a:extLst>
            </p:cNvPr>
            <p:cNvSpPr/>
            <p:nvPr/>
          </p:nvSpPr>
          <p:spPr>
            <a:xfrm>
              <a:off x="0" y="57932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D8895CB-5B29-4D0A-8F86-41713770BCF7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CEDDDA-5FE2-4F1D-B754-1F5525FF58B3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2C3F099-BFC1-4A0D-8049-4FFCCBEEF553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3720ED-6EDB-4F88-8FB2-1D9FFE7B313D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778A1D-7D2D-4C4C-9A8F-D1655EDB422C}"/>
              </a:ext>
            </a:extLst>
          </p:cNvPr>
          <p:cNvSpPr/>
          <p:nvPr/>
        </p:nvSpPr>
        <p:spPr>
          <a:xfrm>
            <a:off x="1449971" y="2128769"/>
            <a:ext cx="6244058" cy="791247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코딩과 일상의 연결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C85DEF-5546-412D-86CC-74F3D7936375}"/>
              </a:ext>
            </a:extLst>
          </p:cNvPr>
          <p:cNvSpPr/>
          <p:nvPr/>
        </p:nvSpPr>
        <p:spPr>
          <a:xfrm>
            <a:off x="1449971" y="4166885"/>
            <a:ext cx="6244058" cy="791247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블록코딩에서의 전환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C83427-68EB-4C8F-B23C-081E4195A2B6}"/>
              </a:ext>
            </a:extLst>
          </p:cNvPr>
          <p:cNvSpPr/>
          <p:nvPr/>
        </p:nvSpPr>
        <p:spPr>
          <a:xfrm>
            <a:off x="1449971" y="3147827"/>
            <a:ext cx="6244058" cy="791247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프로그램에 대한 흥미유발</a:t>
            </a:r>
          </a:p>
        </p:txBody>
      </p:sp>
      <p:sp>
        <p:nvSpPr>
          <p:cNvPr id="23" name="직사각형 28">
            <a:extLst>
              <a:ext uri="{FF2B5EF4-FFF2-40B4-BE49-F238E27FC236}">
                <a16:creationId xmlns:a16="http://schemas.microsoft.com/office/drawing/2014/main" id="{A0EBCC4F-49E6-44B4-89EB-0CB65F4FEC51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28">
            <a:extLst>
              <a:ext uri="{FF2B5EF4-FFF2-40B4-BE49-F238E27FC236}">
                <a16:creationId xmlns:a16="http://schemas.microsoft.com/office/drawing/2014/main" id="{4946FCA6-85CB-4DF1-A6FF-6393A02DD9E1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42392356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55A360-29B3-4244-92A6-00A261493E8F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684C07-E4C9-42F3-B4FB-A2EE33454574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D8895CB-5B29-4D0A-8F86-41713770BCF7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CEDDDA-5FE2-4F1D-B754-1F5525FF58B3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2C3F099-BFC1-4A0D-8049-4FFCCBEEF553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3720ED-6EDB-4F88-8FB2-1D9FFE7B313D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28">
            <a:extLst>
              <a:ext uri="{FF2B5EF4-FFF2-40B4-BE49-F238E27FC236}">
                <a16:creationId xmlns:a16="http://schemas.microsoft.com/office/drawing/2014/main" id="{EB03AF37-7564-4D6D-801A-DDFABD20D276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28">
            <a:extLst>
              <a:ext uri="{FF2B5EF4-FFF2-40B4-BE49-F238E27FC236}">
                <a16:creationId xmlns:a16="http://schemas.microsoft.com/office/drawing/2014/main" id="{50381673-6AC5-479C-B413-5D6236BE4BFC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기대효과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60CC2D-0766-4EA7-8A87-4AB56E6B4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2" y="2293655"/>
            <a:ext cx="3662380" cy="35769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C6BD72-89DA-4CA5-B370-F10260B26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3" t="1" r="22639" b="7164"/>
          <a:stretch/>
        </p:blipFill>
        <p:spPr>
          <a:xfrm>
            <a:off x="5073098" y="2290811"/>
            <a:ext cx="3339066" cy="361796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778A1D-7D2D-4C4C-9A8F-D1655EDB422C}"/>
              </a:ext>
            </a:extLst>
          </p:cNvPr>
          <p:cNvSpPr/>
          <p:nvPr/>
        </p:nvSpPr>
        <p:spPr>
          <a:xfrm>
            <a:off x="3265279" y="1351729"/>
            <a:ext cx="2613441" cy="755938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코딩과 일상의 연결</a:t>
            </a: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83E737E7-B52F-4D67-8C67-774332C617E7}"/>
              </a:ext>
            </a:extLst>
          </p:cNvPr>
          <p:cNvSpPr/>
          <p:nvPr/>
        </p:nvSpPr>
        <p:spPr>
          <a:xfrm>
            <a:off x="3893517" y="3326648"/>
            <a:ext cx="1423686" cy="1423686"/>
          </a:xfrm>
          <a:prstGeom prst="mathPlus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2774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55A360-29B3-4244-92A6-00A261493E8F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684C07-E4C9-42F3-B4FB-A2EE33454574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D8895CB-5B29-4D0A-8F86-41713770BCF7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CEDDDA-5FE2-4F1D-B754-1F5525FF58B3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2C3F099-BFC1-4A0D-8049-4FFCCBEEF553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3720ED-6EDB-4F88-8FB2-1D9FFE7B313D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28">
            <a:extLst>
              <a:ext uri="{FF2B5EF4-FFF2-40B4-BE49-F238E27FC236}">
                <a16:creationId xmlns:a16="http://schemas.microsoft.com/office/drawing/2014/main" id="{EB03AF37-7564-4D6D-801A-DDFABD20D276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28">
            <a:extLst>
              <a:ext uri="{FF2B5EF4-FFF2-40B4-BE49-F238E27FC236}">
                <a16:creationId xmlns:a16="http://schemas.microsoft.com/office/drawing/2014/main" id="{50381673-6AC5-479C-B413-5D6236BE4BFC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기대효과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778A1D-7D2D-4C4C-9A8F-D1655EDB422C}"/>
              </a:ext>
            </a:extLst>
          </p:cNvPr>
          <p:cNvSpPr/>
          <p:nvPr/>
        </p:nvSpPr>
        <p:spPr>
          <a:xfrm>
            <a:off x="3265279" y="1351729"/>
            <a:ext cx="2613441" cy="755938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프로그램에 대한 흥미유발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A1BAA6-57E6-456D-A30E-4CFEDD6B94FB}"/>
              </a:ext>
            </a:extLst>
          </p:cNvPr>
          <p:cNvGrpSpPr/>
          <p:nvPr/>
        </p:nvGrpSpPr>
        <p:grpSpPr>
          <a:xfrm>
            <a:off x="1061099" y="2913713"/>
            <a:ext cx="7021800" cy="1330194"/>
            <a:chOff x="1069387" y="3139126"/>
            <a:chExt cx="7021800" cy="133019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B90D276-454E-486E-8D3F-E5489FF01562}"/>
                </a:ext>
              </a:extLst>
            </p:cNvPr>
            <p:cNvSpPr/>
            <p:nvPr/>
          </p:nvSpPr>
          <p:spPr>
            <a:xfrm>
              <a:off x="3244425" y="3638746"/>
              <a:ext cx="2671722" cy="330954"/>
            </a:xfrm>
            <a:prstGeom prst="rect">
              <a:avLst/>
            </a:prstGeom>
            <a:solidFill>
              <a:srgbClr val="6ED0B2"/>
            </a:solidFill>
            <a:ln w="76200">
              <a:solidFill>
                <a:srgbClr val="6ED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3E3CE53-76C5-481F-B8B7-14F95901D967}"/>
                </a:ext>
              </a:extLst>
            </p:cNvPr>
            <p:cNvSpPr/>
            <p:nvPr/>
          </p:nvSpPr>
          <p:spPr>
            <a:xfrm>
              <a:off x="1069387" y="3280526"/>
              <a:ext cx="2402755" cy="1047443"/>
            </a:xfrm>
            <a:prstGeom prst="roundRect">
              <a:avLst/>
            </a:prstGeom>
            <a:solidFill>
              <a:srgbClr val="FFFFFF"/>
            </a:solidFill>
            <a:ln w="88900">
              <a:solidFill>
                <a:srgbClr val="6ED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</a:rPr>
                <a:t>사용자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2C766B-7DED-4D48-84CC-FB70C8EE8B59}"/>
                </a:ext>
              </a:extLst>
            </p:cNvPr>
            <p:cNvSpPr/>
            <p:nvPr/>
          </p:nvSpPr>
          <p:spPr>
            <a:xfrm>
              <a:off x="3915450" y="3139126"/>
              <a:ext cx="1329674" cy="1330194"/>
            </a:xfrm>
            <a:prstGeom prst="rect">
              <a:avLst/>
            </a:prstGeom>
            <a:solidFill>
              <a:srgbClr val="C3EBDF"/>
            </a:solidFill>
            <a:ln w="76200">
              <a:solidFill>
                <a:srgbClr val="6ED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게임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9C7ACF6-3155-464F-8C98-D4241FCB94BE}"/>
                </a:ext>
              </a:extLst>
            </p:cNvPr>
            <p:cNvSpPr/>
            <p:nvPr/>
          </p:nvSpPr>
          <p:spPr>
            <a:xfrm>
              <a:off x="5688432" y="3280526"/>
              <a:ext cx="2402755" cy="1047443"/>
            </a:xfrm>
            <a:prstGeom prst="roundRect">
              <a:avLst/>
            </a:prstGeom>
            <a:solidFill>
              <a:srgbClr val="FFFFFF"/>
            </a:solidFill>
            <a:ln w="88900">
              <a:solidFill>
                <a:srgbClr val="6ED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</a:rPr>
                <a:t>프로그래밍</a:t>
              </a:r>
              <a:endPara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6114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55A360-29B3-4244-92A6-00A261493E8F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684C07-E4C9-42F3-B4FB-A2EE33454574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D8895CB-5B29-4D0A-8F86-41713770BCF7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CEDDDA-5FE2-4F1D-B754-1F5525FF58B3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2C3F099-BFC1-4A0D-8049-4FFCCBEEF553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3720ED-6EDB-4F88-8FB2-1D9FFE7B313D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28">
            <a:extLst>
              <a:ext uri="{FF2B5EF4-FFF2-40B4-BE49-F238E27FC236}">
                <a16:creationId xmlns:a16="http://schemas.microsoft.com/office/drawing/2014/main" id="{EB03AF37-7564-4D6D-801A-DDFABD20D276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28">
            <a:extLst>
              <a:ext uri="{FF2B5EF4-FFF2-40B4-BE49-F238E27FC236}">
                <a16:creationId xmlns:a16="http://schemas.microsoft.com/office/drawing/2014/main" id="{50381673-6AC5-479C-B413-5D6236BE4BFC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기대효과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778A1D-7D2D-4C4C-9A8F-D1655EDB422C}"/>
              </a:ext>
            </a:extLst>
          </p:cNvPr>
          <p:cNvSpPr/>
          <p:nvPr/>
        </p:nvSpPr>
        <p:spPr>
          <a:xfrm>
            <a:off x="3298640" y="1351729"/>
            <a:ext cx="2613441" cy="755938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블록코딩에서의 전환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0D8C86-E1CF-408F-A4E3-5E4773E4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4" y="3429000"/>
            <a:ext cx="4051226" cy="17833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7F4913-43C8-4D4C-AA2B-8EDF52D13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57" y="3036210"/>
            <a:ext cx="2613441" cy="2552460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CCC604D-A3F1-4792-B8C9-A9D62F937682}"/>
              </a:ext>
            </a:extLst>
          </p:cNvPr>
          <p:cNvSpPr/>
          <p:nvPr/>
        </p:nvSpPr>
        <p:spPr>
          <a:xfrm>
            <a:off x="3732835" y="3867241"/>
            <a:ext cx="1678329" cy="883093"/>
          </a:xfrm>
          <a:prstGeom prst="rightArrow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774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55A360-29B3-4244-92A6-00A261493E8F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684C07-E4C9-42F3-B4FB-A2EE33454574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D8895CB-5B29-4D0A-8F86-41713770BCF7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CEDDDA-5FE2-4F1D-B754-1F5525FF58B3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2C3F099-BFC1-4A0D-8049-4FFCCBEEF553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3720ED-6EDB-4F88-8FB2-1D9FFE7B313D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28">
            <a:extLst>
              <a:ext uri="{FF2B5EF4-FFF2-40B4-BE49-F238E27FC236}">
                <a16:creationId xmlns:a16="http://schemas.microsoft.com/office/drawing/2014/main" id="{EB03AF37-7564-4D6D-801A-DDFABD20D276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28">
            <a:extLst>
              <a:ext uri="{FF2B5EF4-FFF2-40B4-BE49-F238E27FC236}">
                <a16:creationId xmlns:a16="http://schemas.microsoft.com/office/drawing/2014/main" id="{50381673-6AC5-479C-B413-5D6236BE4BFC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기대효과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778A1D-7D2D-4C4C-9A8F-D1655EDB422C}"/>
              </a:ext>
            </a:extLst>
          </p:cNvPr>
          <p:cNvSpPr/>
          <p:nvPr/>
        </p:nvSpPr>
        <p:spPr>
          <a:xfrm>
            <a:off x="3298640" y="1351729"/>
            <a:ext cx="2613441" cy="755938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블록코딩에서의 전환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0D8C86-E1CF-408F-A4E3-5E4773E4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4" y="3429000"/>
            <a:ext cx="4051226" cy="17833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7F4913-43C8-4D4C-AA2B-8EDF52D13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57" y="3036210"/>
            <a:ext cx="2613441" cy="2552460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CCC604D-A3F1-4792-B8C9-A9D62F937682}"/>
              </a:ext>
            </a:extLst>
          </p:cNvPr>
          <p:cNvSpPr/>
          <p:nvPr/>
        </p:nvSpPr>
        <p:spPr>
          <a:xfrm>
            <a:off x="3732835" y="3867241"/>
            <a:ext cx="1678329" cy="883093"/>
          </a:xfrm>
          <a:prstGeom prst="rightArrow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C74951-6F8D-4948-9B9B-5557810338A0}"/>
              </a:ext>
            </a:extLst>
          </p:cNvPr>
          <p:cNvGrpSpPr/>
          <p:nvPr/>
        </p:nvGrpSpPr>
        <p:grpSpPr>
          <a:xfrm>
            <a:off x="1165592" y="2188875"/>
            <a:ext cx="6632176" cy="3891865"/>
            <a:chOff x="1567647" y="2417103"/>
            <a:chExt cx="5828065" cy="342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7EAC520-6BCF-4F1F-A050-2816D20F2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" t="89" r="1014" b="8130"/>
            <a:stretch/>
          </p:blipFill>
          <p:spPr>
            <a:xfrm>
              <a:off x="1567647" y="2417103"/>
              <a:ext cx="5828065" cy="34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E22BA7B-3C9B-42AA-9DB9-42A35E53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995" y="3110786"/>
              <a:ext cx="4017693" cy="116961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1BB07C5-1672-4D9E-8B54-AB8BFB457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89" y="4927445"/>
              <a:ext cx="2633905" cy="26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5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28">
            <a:extLst>
              <a:ext uri="{FF2B5EF4-FFF2-40B4-BE49-F238E27FC236}">
                <a16:creationId xmlns:a16="http://schemas.microsoft.com/office/drawing/2014/main" id="{737141AF-A46E-4406-A7A5-268242610623}"/>
              </a:ext>
            </a:extLst>
          </p:cNvPr>
          <p:cNvSpPr/>
          <p:nvPr/>
        </p:nvSpPr>
        <p:spPr>
          <a:xfrm>
            <a:off x="-285750" y="743961"/>
            <a:ext cx="7096125" cy="1464827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5BC9A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설계방향</a:t>
            </a:r>
          </a:p>
        </p:txBody>
      </p:sp>
      <p:sp>
        <p:nvSpPr>
          <p:cNvPr id="12" name="직사각형 28">
            <a:extLst>
              <a:ext uri="{FF2B5EF4-FFF2-40B4-BE49-F238E27FC236}">
                <a16:creationId xmlns:a16="http://schemas.microsoft.com/office/drawing/2014/main" id="{92A7037C-A52C-4FB7-820C-A3880979827A}"/>
              </a:ext>
            </a:extLst>
          </p:cNvPr>
          <p:cNvSpPr/>
          <p:nvPr/>
        </p:nvSpPr>
        <p:spPr>
          <a:xfrm>
            <a:off x="0" y="543936"/>
            <a:ext cx="6410325" cy="1464827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DB</a:t>
            </a:r>
            <a:r>
              <a:rPr lang="ko-KR" altLang="en-US" sz="3600" b="1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쓰는 이유와 설계이유</a:t>
            </a:r>
          </a:p>
        </p:txBody>
      </p:sp>
      <p:sp>
        <p:nvSpPr>
          <p:cNvPr id="13" name="직사각형 28">
            <a:extLst>
              <a:ext uri="{FF2B5EF4-FFF2-40B4-BE49-F238E27FC236}">
                <a16:creationId xmlns:a16="http://schemas.microsoft.com/office/drawing/2014/main" id="{90CBBD40-73A5-4677-9658-A1D3D60CAAC2}"/>
              </a:ext>
            </a:extLst>
          </p:cNvPr>
          <p:cNvSpPr/>
          <p:nvPr/>
        </p:nvSpPr>
        <p:spPr>
          <a:xfrm>
            <a:off x="6677026" y="3563362"/>
            <a:ext cx="1209674" cy="2019301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9500" b="1" dirty="0"/>
              <a:t>4</a:t>
            </a:r>
            <a:endParaRPr lang="ko-KR" altLang="en-US" sz="59500" b="1" dirty="0"/>
          </a:p>
        </p:txBody>
      </p:sp>
    </p:spTree>
    <p:extLst>
      <p:ext uri="{BB962C8B-B14F-4D97-AF65-F5344CB8AC3E}">
        <p14:creationId xmlns:p14="http://schemas.microsoft.com/office/powerpoint/2010/main" val="251922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92B77ED3-A94C-48B8-A0E8-F24E34E45974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B229BD4-7D70-4E34-836A-3197732F2A0A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00D5F48-63C9-465A-97AF-F4353AD28468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F5C347-B88D-422B-A23F-8D04E71948E2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A0411D5-69DD-439C-9561-1B06D572F458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2B72554-0346-446B-9FE5-38E11869C37F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28">
            <a:extLst>
              <a:ext uri="{FF2B5EF4-FFF2-40B4-BE49-F238E27FC236}">
                <a16:creationId xmlns:a16="http://schemas.microsoft.com/office/drawing/2014/main" id="{50B7219C-6638-49BB-8D35-237538BF5909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28">
            <a:extLst>
              <a:ext uri="{FF2B5EF4-FFF2-40B4-BE49-F238E27FC236}">
                <a16:creationId xmlns:a16="http://schemas.microsoft.com/office/drawing/2014/main" id="{2B1B50CB-1790-48D4-8226-23A15715F801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DB</a:t>
            </a:r>
            <a:r>
              <a:rPr lang="ko-KR" altLang="en-US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쓰는 이유와 설계이유</a:t>
            </a: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C9958134-9148-400E-8EF1-CF87DA1F7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18099"/>
              </p:ext>
            </p:extLst>
          </p:nvPr>
        </p:nvGraphicFramePr>
        <p:xfrm>
          <a:off x="1354238" y="2054506"/>
          <a:ext cx="6435524" cy="2748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524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9178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DB(</a:t>
                      </a:r>
                      <a:r>
                        <a:rPr lang="en-US" altLang="ko-KR" sz="320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DataBase</a:t>
                      </a:r>
                      <a:r>
                        <a:rPr lang="en-US" altLang="ko-KR" sz="32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)</a:t>
                      </a:r>
                      <a:r>
                        <a:rPr lang="ko-KR" altLang="en-US" sz="32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란</a:t>
                      </a:r>
                      <a:r>
                        <a:rPr lang="en-US" altLang="ko-KR" sz="32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?</a:t>
                      </a:r>
                      <a:endParaRPr lang="ko-KR" altLang="en-US" sz="32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183112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effectLst/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서로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effectLst/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관련성</a:t>
                      </a:r>
                      <a:r>
                        <a:rPr lang="ko-KR" altLang="en-US" sz="2000" dirty="0">
                          <a:effectLst/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을 가지며 중복이 없는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effectLst/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데이터</a:t>
                      </a:r>
                      <a:r>
                        <a:rPr lang="ko-KR" altLang="en-US" sz="2000" dirty="0">
                          <a:effectLst/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의 집합</a:t>
                      </a:r>
                      <a:endParaRPr lang="en-US" altLang="ko-KR" sz="2000" dirty="0">
                        <a:effectLst/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데이터의 </a:t>
                      </a:r>
                      <a:r>
                        <a:rPr lang="ko-KR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분석</a:t>
                      </a: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 및 </a:t>
                      </a:r>
                      <a:r>
                        <a:rPr lang="ko-KR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처리</a:t>
                      </a: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에 효율적인 집합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0786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9261C2E-588E-4BC4-BBB8-686F1E19DAE2}"/>
              </a:ext>
            </a:extLst>
          </p:cNvPr>
          <p:cNvGraphicFramePr>
            <a:graphicFrameLocks noGrp="1"/>
          </p:cNvGraphicFramePr>
          <p:nvPr/>
        </p:nvGraphicFramePr>
        <p:xfrm>
          <a:off x="2135334" y="1064109"/>
          <a:ext cx="1402430" cy="761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30">
                  <a:extLst>
                    <a:ext uri="{9D8B030D-6E8A-4147-A177-3AD203B41FA5}">
                      <a16:colId xmlns:a16="http://schemas.microsoft.com/office/drawing/2014/main" val="3728851088"/>
                    </a:ext>
                  </a:extLst>
                </a:gridCol>
              </a:tblGrid>
              <a:tr h="268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유저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116600342"/>
                  </a:ext>
                </a:extLst>
              </a:tr>
              <a:tr h="479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등급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나이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 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구글 계정 연동 여부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(TINYINT)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900077825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4C20072F-A11F-42AD-BDCA-A4182C14EDFB}"/>
              </a:ext>
            </a:extLst>
          </p:cNvPr>
          <p:cNvGraphicFramePr>
            <a:graphicFrameLocks noGrp="1"/>
          </p:cNvGraphicFramePr>
          <p:nvPr/>
        </p:nvGraphicFramePr>
        <p:xfrm>
          <a:off x="2162111" y="2933197"/>
          <a:ext cx="1344196" cy="49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1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돈 테이블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돈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139C88A-6452-4BF0-A74C-D5EA2821874D}"/>
              </a:ext>
            </a:extLst>
          </p:cNvPr>
          <p:cNvGraphicFramePr>
            <a:graphicFrameLocks noGrp="1"/>
          </p:cNvGraphicFramePr>
          <p:nvPr/>
        </p:nvGraphicFramePr>
        <p:xfrm>
          <a:off x="2162111" y="2391557"/>
          <a:ext cx="1344196" cy="49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1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개인 코드 저장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세이브 코드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(VARCHAR(10))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E886535-0D8D-430F-8391-351528B1E201}"/>
              </a:ext>
            </a:extLst>
          </p:cNvPr>
          <p:cNvGraphicFramePr>
            <a:graphicFrameLocks noGrp="1"/>
          </p:cNvGraphicFramePr>
          <p:nvPr/>
        </p:nvGraphicFramePr>
        <p:xfrm>
          <a:off x="2113102" y="4181080"/>
          <a:ext cx="1446895" cy="61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5">
                  <a:extLst>
                    <a:ext uri="{9D8B030D-6E8A-4147-A177-3AD203B41FA5}">
                      <a16:colId xmlns:a16="http://schemas.microsoft.com/office/drawing/2014/main" val="3728851088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인벤토리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116600342"/>
                  </a:ext>
                </a:extLst>
              </a:tr>
              <a:tr h="347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소지아이템이름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(VARCHAR(30)),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소지아이템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900077825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8D355D5-FE5A-464B-903E-B0F588F36BA6}"/>
              </a:ext>
            </a:extLst>
          </p:cNvPr>
          <p:cNvGraphicFramePr>
            <a:graphicFrameLocks noGrp="1"/>
          </p:cNvGraphicFramePr>
          <p:nvPr/>
        </p:nvGraphicFramePr>
        <p:xfrm>
          <a:off x="5899534" y="965158"/>
          <a:ext cx="1446896" cy="59403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3451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유저 진행 퀘스트 목록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(view)</a:t>
                      </a:r>
                      <a:endParaRPr lang="ko-KR" altLang="en-US" sz="900" dirty="0"/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유저 고유번호</a:t>
                      </a:r>
                      <a:r>
                        <a:rPr lang="en-US" altLang="ko-KR" sz="8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퀘스트 번호</a:t>
                      </a:r>
                      <a:r>
                        <a:rPr lang="en-US" altLang="ko-KR" sz="8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(INT)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160183D7-CFDF-43C6-B04C-A282AB394DE1}"/>
              </a:ext>
            </a:extLst>
          </p:cNvPr>
          <p:cNvGraphicFramePr>
            <a:graphicFrameLocks noGrp="1"/>
          </p:cNvGraphicFramePr>
          <p:nvPr/>
        </p:nvGraphicFramePr>
        <p:xfrm>
          <a:off x="2162112" y="3474837"/>
          <a:ext cx="1344194" cy="61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194">
                  <a:extLst>
                    <a:ext uri="{9D8B030D-6E8A-4147-A177-3AD203B41FA5}">
                      <a16:colId xmlns:a16="http://schemas.microsoft.com/office/drawing/2014/main" val="3728851088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시간 정보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116600342"/>
                  </a:ext>
                </a:extLst>
              </a:tr>
              <a:tr h="347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업적이름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시간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(TIME),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계절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(VARCHAR(10))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900077825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EA0A7D6-5246-4DD6-BE12-8506FCCF5489}"/>
              </a:ext>
            </a:extLst>
          </p:cNvPr>
          <p:cNvGraphicFramePr>
            <a:graphicFrameLocks noGrp="1"/>
          </p:cNvGraphicFramePr>
          <p:nvPr/>
        </p:nvGraphicFramePr>
        <p:xfrm>
          <a:off x="5899534" y="4121123"/>
          <a:ext cx="1446896" cy="73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퀘스트 완료 목록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347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(AUTO_INCREMENT),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달성여부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(BOOL)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E39A10D-2A5C-4E52-9BFD-409B18FC572A}"/>
              </a:ext>
            </a:extLst>
          </p:cNvPr>
          <p:cNvGraphicFramePr>
            <a:graphicFrameLocks noGrp="1"/>
          </p:cNvGraphicFramePr>
          <p:nvPr/>
        </p:nvGraphicFramePr>
        <p:xfrm>
          <a:off x="5899534" y="2023239"/>
          <a:ext cx="1446896" cy="1727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594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퀘스트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1262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번호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이름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(VARCHAR(50)),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유형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정답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(VARCHAR(500)),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힌트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(VARCHAR(40))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힌트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2(VARCHAR(40))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힌트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3(VARCHAR(40))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보상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-</a:t>
                      </a: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아이템 이름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</a:t>
                      </a:r>
                      <a:r>
                        <a:rPr lang="ko-KR" altLang="en-US" sz="8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권한등급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퀘스트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완료조건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(VARCHAR(40))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0E63EC33-E8BA-4E43-BB60-2F3CD0701065}"/>
              </a:ext>
            </a:extLst>
          </p:cNvPr>
          <p:cNvGraphicFramePr>
            <a:graphicFrameLocks noGrp="1"/>
          </p:cNvGraphicFramePr>
          <p:nvPr/>
        </p:nvGraphicFramePr>
        <p:xfrm>
          <a:off x="222459" y="2568659"/>
          <a:ext cx="1446896" cy="980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몬스터 정보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576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이름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체력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데미지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등급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획득 가능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(VARCHAR(40))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0E63EC33-E8BA-4E43-BB60-2F3CD0701065}"/>
              </a:ext>
            </a:extLst>
          </p:cNvPr>
          <p:cNvGraphicFramePr>
            <a:graphicFrameLocks noGrp="1"/>
          </p:cNvGraphicFramePr>
          <p:nvPr/>
        </p:nvGraphicFramePr>
        <p:xfrm>
          <a:off x="222459" y="1181058"/>
          <a:ext cx="1446895" cy="73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5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정보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462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CA92F7C8-2232-4BD0-9507-0A061A01EB18}"/>
              </a:ext>
            </a:extLst>
          </p:cNvPr>
          <p:cNvGraphicFramePr>
            <a:graphicFrameLocks noGrp="1"/>
          </p:cNvGraphicFramePr>
          <p:nvPr/>
        </p:nvGraphicFramePr>
        <p:xfrm>
          <a:off x="4162208" y="3482239"/>
          <a:ext cx="1446896" cy="699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1950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소비 아이템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4554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(VARCHAR(10)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19B9FD6D-2E09-4D16-B8AD-836EBC806B49}"/>
              </a:ext>
            </a:extLst>
          </p:cNvPr>
          <p:cNvGraphicFramePr>
            <a:graphicFrameLocks noGrp="1"/>
          </p:cNvGraphicFramePr>
          <p:nvPr/>
        </p:nvGraphicFramePr>
        <p:xfrm>
          <a:off x="4162209" y="2526713"/>
          <a:ext cx="1446895" cy="937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5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장착 아이템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690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CA92F7C8-2232-4BD0-9507-0A061A01EB18}"/>
              </a:ext>
            </a:extLst>
          </p:cNvPr>
          <p:cNvGraphicFramePr>
            <a:graphicFrameLocks noGrp="1"/>
          </p:cNvGraphicFramePr>
          <p:nvPr/>
        </p:nvGraphicFramePr>
        <p:xfrm>
          <a:off x="4162208" y="4729772"/>
          <a:ext cx="1446896" cy="1227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아이템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805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이름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획득가능장소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(VARCHAR(10)),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효과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용도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설명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(VARCHAR(40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)) 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판매가격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상점이름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sp>
        <p:nvSpPr>
          <p:cNvPr id="62" name="오른쪽 화살표 61"/>
          <p:cNvSpPr/>
          <p:nvPr/>
        </p:nvSpPr>
        <p:spPr>
          <a:xfrm rot="10800000">
            <a:off x="1737397" y="1375162"/>
            <a:ext cx="329894" cy="276674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4" name="오른쪽 화살표 63"/>
          <p:cNvSpPr/>
          <p:nvPr/>
        </p:nvSpPr>
        <p:spPr>
          <a:xfrm rot="5400000">
            <a:off x="780959" y="2075781"/>
            <a:ext cx="329896" cy="2766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1" name="오른쪽 화살표 70"/>
          <p:cNvSpPr/>
          <p:nvPr/>
        </p:nvSpPr>
        <p:spPr>
          <a:xfrm>
            <a:off x="4052934" y="1030263"/>
            <a:ext cx="1665446" cy="276674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2" name="오른쪽 화살표 71"/>
          <p:cNvSpPr/>
          <p:nvPr/>
        </p:nvSpPr>
        <p:spPr>
          <a:xfrm rot="16200000">
            <a:off x="6458036" y="1624087"/>
            <a:ext cx="329894" cy="276674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3" name="오른쪽 화살표 72"/>
          <p:cNvSpPr/>
          <p:nvPr/>
        </p:nvSpPr>
        <p:spPr>
          <a:xfrm rot="5400000">
            <a:off x="6458035" y="3806296"/>
            <a:ext cx="329896" cy="2766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4" name="액자 73"/>
          <p:cNvSpPr/>
          <p:nvPr/>
        </p:nvSpPr>
        <p:spPr>
          <a:xfrm>
            <a:off x="2009240" y="2300295"/>
            <a:ext cx="1654619" cy="2636737"/>
          </a:xfrm>
          <a:prstGeom prst="frame">
            <a:avLst>
              <a:gd name="adj1" fmla="val 219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5" name="오른쪽 화살표 64"/>
          <p:cNvSpPr/>
          <p:nvPr/>
        </p:nvSpPr>
        <p:spPr>
          <a:xfrm rot="5400000">
            <a:off x="2671602" y="1946674"/>
            <a:ext cx="329896" cy="276675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5" name="액자 74"/>
          <p:cNvSpPr/>
          <p:nvPr/>
        </p:nvSpPr>
        <p:spPr>
          <a:xfrm>
            <a:off x="4081005" y="2453640"/>
            <a:ext cx="1609302" cy="1815395"/>
          </a:xfrm>
          <a:prstGeom prst="frame">
            <a:avLst>
              <a:gd name="adj1" fmla="val 219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78877" y="4677792"/>
            <a:ext cx="1177078" cy="4510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PK</a:t>
            </a:r>
            <a:endParaRPr lang="ko-KR" altLang="en-US" sz="13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73620" y="5252296"/>
            <a:ext cx="1177078" cy="4510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rgbClr val="66CCF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FK</a:t>
            </a:r>
            <a:endParaRPr lang="ko-KR" altLang="en-US" sz="1350" dirty="0">
              <a:solidFill>
                <a:srgbClr val="66CCF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6" name="오른쪽 화살표 75"/>
          <p:cNvSpPr/>
          <p:nvPr/>
        </p:nvSpPr>
        <p:spPr>
          <a:xfrm rot="16200000">
            <a:off x="4720710" y="4361067"/>
            <a:ext cx="329894" cy="276674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0" name="액자 79"/>
          <p:cNvSpPr/>
          <p:nvPr/>
        </p:nvSpPr>
        <p:spPr>
          <a:xfrm>
            <a:off x="2078806" y="4129235"/>
            <a:ext cx="1515485" cy="728427"/>
          </a:xfrm>
          <a:prstGeom prst="frame">
            <a:avLst>
              <a:gd name="adj1" fmla="val 488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7" name="오른쪽 화살표 66"/>
          <p:cNvSpPr/>
          <p:nvPr/>
        </p:nvSpPr>
        <p:spPr>
          <a:xfrm rot="12917077">
            <a:off x="3730831" y="4644084"/>
            <a:ext cx="329894" cy="276674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59261C2E-588E-4BC4-BBB8-686F1E19DAE2}"/>
              </a:ext>
            </a:extLst>
          </p:cNvPr>
          <p:cNvGraphicFramePr>
            <a:graphicFrameLocks noGrp="1"/>
          </p:cNvGraphicFramePr>
          <p:nvPr/>
        </p:nvGraphicFramePr>
        <p:xfrm>
          <a:off x="5921769" y="4880746"/>
          <a:ext cx="1402429" cy="1010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3728851088"/>
                    </a:ext>
                  </a:extLst>
                </a:gridCol>
              </a:tblGrid>
              <a:tr h="3857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제출한 문제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퀘스트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미니게임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116600342"/>
                  </a:ext>
                </a:extLst>
              </a:tr>
              <a:tr h="57657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번호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문제를 푼 시간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(TIME),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정답 유무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(TINYINT)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900077825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CE39A10D-2A5C-4E52-9BFD-409B18FC572A}"/>
              </a:ext>
            </a:extLst>
          </p:cNvPr>
          <p:cNvGraphicFramePr>
            <a:graphicFrameLocks noGrp="1"/>
          </p:cNvGraphicFramePr>
          <p:nvPr/>
        </p:nvGraphicFramePr>
        <p:xfrm>
          <a:off x="2120333" y="5044217"/>
          <a:ext cx="1446896" cy="739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제출한 문제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자유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46227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문제번호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오류 정보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(VARCHAR(300))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정답 유무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(TINYINT)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E39A10D-2A5C-4E52-9BFD-409B18FC572A}"/>
              </a:ext>
            </a:extLst>
          </p:cNvPr>
          <p:cNvGraphicFramePr>
            <a:graphicFrameLocks noGrp="1"/>
          </p:cNvGraphicFramePr>
          <p:nvPr/>
        </p:nvGraphicFramePr>
        <p:xfrm>
          <a:off x="7524294" y="2838668"/>
          <a:ext cx="1446896" cy="49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유저 스킬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 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CE39A10D-2A5C-4E52-9BFD-409B18FC572A}"/>
              </a:ext>
            </a:extLst>
          </p:cNvPr>
          <p:cNvGraphicFramePr>
            <a:graphicFrameLocks noGrp="1"/>
          </p:cNvGraphicFramePr>
          <p:nvPr/>
        </p:nvGraphicFramePr>
        <p:xfrm>
          <a:off x="7524294" y="958070"/>
          <a:ext cx="1446896" cy="49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스킬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 이름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 설명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CE39A10D-2A5C-4E52-9BFD-409B18FC572A}"/>
              </a:ext>
            </a:extLst>
          </p:cNvPr>
          <p:cNvGraphicFramePr>
            <a:graphicFrameLocks noGrp="1"/>
          </p:cNvGraphicFramePr>
          <p:nvPr/>
        </p:nvGraphicFramePr>
        <p:xfrm>
          <a:off x="7524294" y="2089784"/>
          <a:ext cx="1446895" cy="61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5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공격 스킬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347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2985C9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 이름</a:t>
                      </a:r>
                      <a:r>
                        <a:rPr lang="en-US" altLang="ko-KR" sz="800" b="0" i="0" u="none" strike="noStrike" dirty="0">
                          <a:solidFill>
                            <a:srgbClr val="2985C9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(VARCHAR(20)),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스킬공격력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(TINYINT),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쿨타임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(TINYINT)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sp>
        <p:nvSpPr>
          <p:cNvPr id="48" name="오른쪽 화살표 47"/>
          <p:cNvSpPr/>
          <p:nvPr/>
        </p:nvSpPr>
        <p:spPr>
          <a:xfrm rot="5400000">
            <a:off x="8082794" y="1632587"/>
            <a:ext cx="329896" cy="2766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EA0A7D6-5246-4DD6-BE12-8506FCCF5489}"/>
              </a:ext>
            </a:extLst>
          </p:cNvPr>
          <p:cNvGraphicFramePr>
            <a:graphicFrameLocks noGrp="1"/>
          </p:cNvGraphicFramePr>
          <p:nvPr/>
        </p:nvGraphicFramePr>
        <p:xfrm>
          <a:off x="7524294" y="3486574"/>
          <a:ext cx="1446895" cy="73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5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업적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462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업적이름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업적완료조건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(VARCHAR(40))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업적 보상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-</a:t>
                      </a: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 이름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EA0A7D6-5246-4DD6-BE12-8506FCCF5489}"/>
              </a:ext>
            </a:extLst>
          </p:cNvPr>
          <p:cNvGraphicFramePr>
            <a:graphicFrameLocks noGrp="1"/>
          </p:cNvGraphicFramePr>
          <p:nvPr/>
        </p:nvGraphicFramePr>
        <p:xfrm>
          <a:off x="7524293" y="4830352"/>
          <a:ext cx="1446896" cy="614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업적 완료 목록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347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업적이름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달성여부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(BOOL)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sp>
        <p:nvSpPr>
          <p:cNvPr id="63" name="오른쪽 화살표 62"/>
          <p:cNvSpPr/>
          <p:nvPr/>
        </p:nvSpPr>
        <p:spPr>
          <a:xfrm rot="5400000">
            <a:off x="8082794" y="4373154"/>
            <a:ext cx="329896" cy="2766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2B77ED3-A94C-48B8-A0E8-F24E34E45974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B229BD4-7D70-4E34-836A-3197732F2A0A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00D5F48-63C9-465A-97AF-F4353AD28468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F5C347-B88D-422B-A23F-8D04E71948E2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A0411D5-69DD-439C-9561-1B06D572F458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2B72554-0346-446B-9FE5-38E11869C37F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28">
            <a:extLst>
              <a:ext uri="{FF2B5EF4-FFF2-40B4-BE49-F238E27FC236}">
                <a16:creationId xmlns:a16="http://schemas.microsoft.com/office/drawing/2014/main" id="{50B7219C-6638-49BB-8D35-237538BF5909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28">
            <a:extLst>
              <a:ext uri="{FF2B5EF4-FFF2-40B4-BE49-F238E27FC236}">
                <a16:creationId xmlns:a16="http://schemas.microsoft.com/office/drawing/2014/main" id="{2B1B50CB-1790-48D4-8226-23A15715F801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DB</a:t>
            </a:r>
            <a:r>
              <a:rPr lang="ko-KR" altLang="en-US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쓰는 이유와 설계이유</a:t>
            </a: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58D355D5-FE5A-464B-903E-B0F588F36BA6}"/>
              </a:ext>
            </a:extLst>
          </p:cNvPr>
          <p:cNvGraphicFramePr>
            <a:graphicFrameLocks noGrp="1"/>
          </p:cNvGraphicFramePr>
          <p:nvPr/>
        </p:nvGraphicFramePr>
        <p:xfrm>
          <a:off x="4162208" y="1538017"/>
          <a:ext cx="1446896" cy="71595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3451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상점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(view)</a:t>
                      </a:r>
                      <a:endParaRPr lang="ko-KR" altLang="en-US" sz="900" dirty="0"/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상점이름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아이템 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판매가격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(INT)*1.5 - </a:t>
                      </a: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구매가격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3606E850-6FE5-4349-A5D5-19CBAD192028}"/>
              </a:ext>
            </a:extLst>
          </p:cNvPr>
          <p:cNvSpPr/>
          <p:nvPr/>
        </p:nvSpPr>
        <p:spPr>
          <a:xfrm>
            <a:off x="7475456" y="829559"/>
            <a:ext cx="1583703" cy="2564090"/>
          </a:xfrm>
          <a:custGeom>
            <a:avLst/>
            <a:gdLst>
              <a:gd name="connsiteX0" fmla="*/ 0 w 1583703"/>
              <a:gd name="connsiteY0" fmla="*/ 0 h 2564090"/>
              <a:gd name="connsiteX1" fmla="*/ 0 w 1583703"/>
              <a:gd name="connsiteY1" fmla="*/ 2564090 h 2564090"/>
              <a:gd name="connsiteX2" fmla="*/ 1583703 w 1583703"/>
              <a:gd name="connsiteY2" fmla="*/ 2564090 h 2564090"/>
              <a:gd name="connsiteX3" fmla="*/ 1583703 w 1583703"/>
              <a:gd name="connsiteY3" fmla="*/ 9427 h 2564090"/>
              <a:gd name="connsiteX4" fmla="*/ 0 w 1583703"/>
              <a:gd name="connsiteY4" fmla="*/ 0 h 256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703" h="2564090">
                <a:moveTo>
                  <a:pt x="0" y="0"/>
                </a:moveTo>
                <a:lnTo>
                  <a:pt x="0" y="2564090"/>
                </a:lnTo>
                <a:lnTo>
                  <a:pt x="1583703" y="2564090"/>
                </a:lnTo>
                <a:lnTo>
                  <a:pt x="1583703" y="9427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75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92B77ED3-A94C-48B8-A0E8-F24E34E45974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B229BD4-7D70-4E34-836A-3197732F2A0A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00D5F48-63C9-465A-97AF-F4353AD28468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F5C347-B88D-422B-A23F-8D04E71948E2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A0411D5-69DD-439C-9561-1B06D572F458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2B72554-0346-446B-9FE5-38E11869C37F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28">
            <a:extLst>
              <a:ext uri="{FF2B5EF4-FFF2-40B4-BE49-F238E27FC236}">
                <a16:creationId xmlns:a16="http://schemas.microsoft.com/office/drawing/2014/main" id="{50B7219C-6638-49BB-8D35-237538BF5909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28">
            <a:extLst>
              <a:ext uri="{FF2B5EF4-FFF2-40B4-BE49-F238E27FC236}">
                <a16:creationId xmlns:a16="http://schemas.microsoft.com/office/drawing/2014/main" id="{2B1B50CB-1790-48D4-8226-23A15715F801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DB</a:t>
            </a:r>
            <a:r>
              <a:rPr lang="ko-KR" altLang="en-US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쓰는 이유와 설계이유</a:t>
            </a: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24FE251F-8D86-4202-A2E9-B1D1DB54292B}"/>
              </a:ext>
            </a:extLst>
          </p:cNvPr>
          <p:cNvGraphicFramePr>
            <a:graphicFrameLocks noGrp="1"/>
          </p:cNvGraphicFramePr>
          <p:nvPr/>
        </p:nvGraphicFramePr>
        <p:xfrm>
          <a:off x="4119600" y="1447385"/>
          <a:ext cx="3791213" cy="1190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213">
                  <a:extLst>
                    <a:ext uri="{9D8B030D-6E8A-4147-A177-3AD203B41FA5}">
                      <a16:colId xmlns:a16="http://schemas.microsoft.com/office/drawing/2014/main" val="3728851088"/>
                    </a:ext>
                  </a:extLst>
                </a:gridCol>
              </a:tblGrid>
              <a:tr h="3857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제출한 문제 </a:t>
                      </a:r>
                      <a:r>
                        <a:rPr lang="en-US" altLang="ko-KR" sz="16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</a:t>
                      </a:r>
                      <a:r>
                        <a:rPr lang="ko-KR" altLang="en-US" sz="16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퀘스트</a:t>
                      </a:r>
                      <a:r>
                        <a:rPr lang="en-US" altLang="ko-KR" sz="16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,</a:t>
                      </a:r>
                      <a:r>
                        <a:rPr lang="ko-KR" altLang="en-US" sz="16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미니게임</a:t>
                      </a:r>
                      <a:r>
                        <a:rPr lang="en-US" altLang="ko-KR" sz="16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)</a:t>
                      </a:r>
                      <a:endParaRPr lang="ko-KR" altLang="en-US" sz="16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116600342"/>
                  </a:ext>
                </a:extLst>
              </a:tr>
              <a:tr h="57657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문제 번호</a:t>
                      </a:r>
                      <a:r>
                        <a:rPr lang="en-US" altLang="ko-KR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(INT)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70C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유저 고유번호</a:t>
                      </a:r>
                      <a:r>
                        <a:rPr lang="en-US" altLang="ko-KR" sz="1050" b="0" i="0" u="none" strike="noStrike" dirty="0">
                          <a:solidFill>
                            <a:srgbClr val="0070C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(INT), 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70C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퀘스트 번호</a:t>
                      </a:r>
                      <a:r>
                        <a:rPr lang="en-US" altLang="ko-KR" sz="1050" b="0" i="0" u="none" strike="noStrike" dirty="0">
                          <a:solidFill>
                            <a:srgbClr val="0070C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(INT),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문제를 푼 시간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(TIME),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정답 유무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(TINYINT)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900077825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C9958134-9148-400E-8EF1-CF87DA1F77E4}"/>
              </a:ext>
            </a:extLst>
          </p:cNvPr>
          <p:cNvGraphicFramePr>
            <a:graphicFrameLocks noGrp="1"/>
          </p:cNvGraphicFramePr>
          <p:nvPr/>
        </p:nvGraphicFramePr>
        <p:xfrm>
          <a:off x="674703" y="1447386"/>
          <a:ext cx="3195961" cy="117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5961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391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제출한 문제</a:t>
                      </a:r>
                      <a:r>
                        <a:rPr lang="en-US" altLang="ko-KR" sz="18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</a:t>
                      </a:r>
                      <a:r>
                        <a:rPr lang="ko-KR" altLang="en-US" sz="18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자유</a:t>
                      </a:r>
                      <a:r>
                        <a:rPr lang="en-US" altLang="ko-KR" sz="18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)</a:t>
                      </a:r>
                      <a:endParaRPr lang="ko-KR" altLang="en-US" sz="18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78150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문제번호</a:t>
                      </a:r>
                      <a:r>
                        <a:rPr lang="en-US" altLang="ko-KR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(INT)</a:t>
                      </a:r>
                      <a:endParaRPr lang="en-US" altLang="ko-KR" sz="1050" b="0" i="0" u="none" strike="noStrike" dirty="0">
                        <a:solidFill>
                          <a:srgbClr val="0070C0"/>
                        </a:solidFill>
                        <a:effectLst/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70C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유저 고유번호</a:t>
                      </a:r>
                      <a:r>
                        <a:rPr lang="en-US" altLang="ko-KR" sz="1050" b="0" i="0" u="none" strike="noStrike" dirty="0">
                          <a:solidFill>
                            <a:srgbClr val="0070C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(INT),</a:t>
                      </a:r>
                    </a:p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오류 정보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(VARCHAR(300))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정답 유무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(TINYINT)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sp>
        <p:nvSpPr>
          <p:cNvPr id="79" name="직사각형 28">
            <a:extLst>
              <a:ext uri="{FF2B5EF4-FFF2-40B4-BE49-F238E27FC236}">
                <a16:creationId xmlns:a16="http://schemas.microsoft.com/office/drawing/2014/main" id="{1BB29D11-FB7A-400A-8235-F8B8E70FC59B}"/>
              </a:ext>
            </a:extLst>
          </p:cNvPr>
          <p:cNvSpPr/>
          <p:nvPr/>
        </p:nvSpPr>
        <p:spPr>
          <a:xfrm>
            <a:off x="-242927" y="3127546"/>
            <a:ext cx="6902759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  <a:gd name="connsiteX0" fmla="*/ 0 w 6902759"/>
              <a:gd name="connsiteY0" fmla="*/ 0 h 602908"/>
              <a:gd name="connsiteX1" fmla="*/ 6902759 w 6902759"/>
              <a:gd name="connsiteY1" fmla="*/ 0 h 602908"/>
              <a:gd name="connsiteX2" fmla="*/ 6607484 w 6902759"/>
              <a:gd name="connsiteY2" fmla="*/ 602908 h 602908"/>
              <a:gd name="connsiteX3" fmla="*/ 3416609 w 6902759"/>
              <a:gd name="connsiteY3" fmla="*/ 593383 h 602908"/>
              <a:gd name="connsiteX4" fmla="*/ 0 w 6902759"/>
              <a:gd name="connsiteY4" fmla="*/ 0 h 602908"/>
              <a:gd name="connsiteX0" fmla="*/ 0 w 6902759"/>
              <a:gd name="connsiteY0" fmla="*/ 0 h 602908"/>
              <a:gd name="connsiteX1" fmla="*/ 6902759 w 6902759"/>
              <a:gd name="connsiteY1" fmla="*/ 0 h 602908"/>
              <a:gd name="connsiteX2" fmla="*/ 6607484 w 6902759"/>
              <a:gd name="connsiteY2" fmla="*/ 602908 h 602908"/>
              <a:gd name="connsiteX3" fmla="*/ 7584 w 6902759"/>
              <a:gd name="connsiteY3" fmla="*/ 584506 h 602908"/>
              <a:gd name="connsiteX4" fmla="*/ 0 w 6902759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759" h="602908">
                <a:moveTo>
                  <a:pt x="0" y="0"/>
                </a:moveTo>
                <a:lnTo>
                  <a:pt x="6902759" y="0"/>
                </a:lnTo>
                <a:lnTo>
                  <a:pt x="6607484" y="602908"/>
                </a:lnTo>
                <a:lnTo>
                  <a:pt x="7584" y="584506"/>
                </a:lnTo>
                <a:lnTo>
                  <a:pt x="0" y="0"/>
                </a:lnTo>
                <a:close/>
              </a:path>
            </a:pathLst>
          </a:custGeom>
          <a:solidFill>
            <a:srgbClr val="A8E2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유저가 제출한 문제가 무한이 저장되며 기록</a:t>
            </a:r>
          </a:p>
        </p:txBody>
      </p:sp>
      <p:sp>
        <p:nvSpPr>
          <p:cNvPr id="82" name="직사각형 28">
            <a:extLst>
              <a:ext uri="{FF2B5EF4-FFF2-40B4-BE49-F238E27FC236}">
                <a16:creationId xmlns:a16="http://schemas.microsoft.com/office/drawing/2014/main" id="{C61C2A71-02D9-406C-95A4-0BFF79CB4EFB}"/>
              </a:ext>
            </a:extLst>
          </p:cNvPr>
          <p:cNvSpPr/>
          <p:nvPr/>
        </p:nvSpPr>
        <p:spPr>
          <a:xfrm>
            <a:off x="-679605" y="3934091"/>
            <a:ext cx="6902759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  <a:gd name="connsiteX0" fmla="*/ 0 w 6902759"/>
              <a:gd name="connsiteY0" fmla="*/ 0 h 602908"/>
              <a:gd name="connsiteX1" fmla="*/ 6902759 w 6902759"/>
              <a:gd name="connsiteY1" fmla="*/ 0 h 602908"/>
              <a:gd name="connsiteX2" fmla="*/ 6607484 w 6902759"/>
              <a:gd name="connsiteY2" fmla="*/ 602908 h 602908"/>
              <a:gd name="connsiteX3" fmla="*/ 3416609 w 6902759"/>
              <a:gd name="connsiteY3" fmla="*/ 593383 h 602908"/>
              <a:gd name="connsiteX4" fmla="*/ 0 w 6902759"/>
              <a:gd name="connsiteY4" fmla="*/ 0 h 602908"/>
              <a:gd name="connsiteX0" fmla="*/ 0 w 6902759"/>
              <a:gd name="connsiteY0" fmla="*/ 0 h 602908"/>
              <a:gd name="connsiteX1" fmla="*/ 6902759 w 6902759"/>
              <a:gd name="connsiteY1" fmla="*/ 0 h 602908"/>
              <a:gd name="connsiteX2" fmla="*/ 6607484 w 6902759"/>
              <a:gd name="connsiteY2" fmla="*/ 602908 h 602908"/>
              <a:gd name="connsiteX3" fmla="*/ 7584 w 6902759"/>
              <a:gd name="connsiteY3" fmla="*/ 584506 h 602908"/>
              <a:gd name="connsiteX4" fmla="*/ 0 w 6902759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759" h="602908">
                <a:moveTo>
                  <a:pt x="0" y="0"/>
                </a:moveTo>
                <a:lnTo>
                  <a:pt x="6902759" y="0"/>
                </a:lnTo>
                <a:lnTo>
                  <a:pt x="6607484" y="602908"/>
                </a:lnTo>
                <a:lnTo>
                  <a:pt x="7584" y="584506"/>
                </a:lnTo>
                <a:lnTo>
                  <a:pt x="0" y="0"/>
                </a:lnTo>
                <a:close/>
              </a:path>
            </a:pathLst>
          </a:custGeom>
          <a:solidFill>
            <a:srgbClr val="A8E2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유저의 변화와 각 분야의 난이도</a:t>
            </a:r>
            <a:r>
              <a:rPr lang="en-US" altLang="ko-KR" sz="16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실전 오류 등을 산출가능</a:t>
            </a:r>
            <a:endParaRPr lang="en-US" altLang="ko-KR" sz="16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83" name="직사각형 28">
            <a:extLst>
              <a:ext uri="{FF2B5EF4-FFF2-40B4-BE49-F238E27FC236}">
                <a16:creationId xmlns:a16="http://schemas.microsoft.com/office/drawing/2014/main" id="{D92AED28-115C-41E1-B2BF-AB03C4887B10}"/>
              </a:ext>
            </a:extLst>
          </p:cNvPr>
          <p:cNvSpPr/>
          <p:nvPr/>
        </p:nvSpPr>
        <p:spPr>
          <a:xfrm>
            <a:off x="-1087910" y="4736657"/>
            <a:ext cx="6902759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  <a:gd name="connsiteX0" fmla="*/ 0 w 6902759"/>
              <a:gd name="connsiteY0" fmla="*/ 0 h 602908"/>
              <a:gd name="connsiteX1" fmla="*/ 6902759 w 6902759"/>
              <a:gd name="connsiteY1" fmla="*/ 0 h 602908"/>
              <a:gd name="connsiteX2" fmla="*/ 6607484 w 6902759"/>
              <a:gd name="connsiteY2" fmla="*/ 602908 h 602908"/>
              <a:gd name="connsiteX3" fmla="*/ 3416609 w 6902759"/>
              <a:gd name="connsiteY3" fmla="*/ 593383 h 602908"/>
              <a:gd name="connsiteX4" fmla="*/ 0 w 6902759"/>
              <a:gd name="connsiteY4" fmla="*/ 0 h 602908"/>
              <a:gd name="connsiteX0" fmla="*/ 0 w 6902759"/>
              <a:gd name="connsiteY0" fmla="*/ 0 h 602908"/>
              <a:gd name="connsiteX1" fmla="*/ 6902759 w 6902759"/>
              <a:gd name="connsiteY1" fmla="*/ 0 h 602908"/>
              <a:gd name="connsiteX2" fmla="*/ 6607484 w 6902759"/>
              <a:gd name="connsiteY2" fmla="*/ 602908 h 602908"/>
              <a:gd name="connsiteX3" fmla="*/ 7584 w 6902759"/>
              <a:gd name="connsiteY3" fmla="*/ 584506 h 602908"/>
              <a:gd name="connsiteX4" fmla="*/ 0 w 6902759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759" h="602908">
                <a:moveTo>
                  <a:pt x="0" y="0"/>
                </a:moveTo>
                <a:lnTo>
                  <a:pt x="6902759" y="0"/>
                </a:lnTo>
                <a:lnTo>
                  <a:pt x="6607484" y="602908"/>
                </a:lnTo>
                <a:lnTo>
                  <a:pt x="7584" y="584506"/>
                </a:lnTo>
                <a:lnTo>
                  <a:pt x="0" y="0"/>
                </a:lnTo>
                <a:close/>
              </a:path>
            </a:pathLst>
          </a:custGeom>
          <a:solidFill>
            <a:srgbClr val="A8E2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이용자가 게임을 이용할 때 기본적인 주요 정보 저장</a:t>
            </a:r>
          </a:p>
        </p:txBody>
      </p:sp>
    </p:spTree>
    <p:extLst>
      <p:ext uri="{BB962C8B-B14F-4D97-AF65-F5344CB8AC3E}">
        <p14:creationId xmlns:p14="http://schemas.microsoft.com/office/powerpoint/2010/main" val="10647847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EF7A2AC-9EB8-4E17-9CC8-BCFEC078E7FD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F5F876-33E7-426A-93C8-9690E8D0C1E3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E5C16C-E549-4D39-BEC2-530D065B3798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33A462F-46FE-45AB-BFCD-A95D9022E369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0C41A17-202D-410C-965E-26D7FD8937EB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AAA3FF2-205B-4596-9D3B-55752EE30262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28">
            <a:extLst>
              <a:ext uri="{FF2B5EF4-FFF2-40B4-BE49-F238E27FC236}">
                <a16:creationId xmlns:a16="http://schemas.microsoft.com/office/drawing/2014/main" id="{F16FA88D-C470-49AE-A6A6-2B81E75C86DB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28">
            <a:extLst>
              <a:ext uri="{FF2B5EF4-FFF2-40B4-BE49-F238E27FC236}">
                <a16:creationId xmlns:a16="http://schemas.microsoft.com/office/drawing/2014/main" id="{A6B30CC9-DE78-4BF2-BDF8-C52D63F88497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DB</a:t>
            </a:r>
            <a:r>
              <a:rPr lang="ko-KR" altLang="en-US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쓰는 이유와 설계이유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7DA435-A204-472B-BC6D-02EA00FF5DE6}"/>
              </a:ext>
            </a:extLst>
          </p:cNvPr>
          <p:cNvSpPr/>
          <p:nvPr/>
        </p:nvSpPr>
        <p:spPr>
          <a:xfrm>
            <a:off x="3526161" y="2344046"/>
            <a:ext cx="6090378" cy="612560"/>
          </a:xfrm>
          <a:custGeom>
            <a:avLst/>
            <a:gdLst>
              <a:gd name="connsiteX0" fmla="*/ 0 w 6347534"/>
              <a:gd name="connsiteY0" fmla="*/ 0 h 550415"/>
              <a:gd name="connsiteX1" fmla="*/ 6347534 w 6347534"/>
              <a:gd name="connsiteY1" fmla="*/ 0 h 550415"/>
              <a:gd name="connsiteX2" fmla="*/ 6347534 w 6347534"/>
              <a:gd name="connsiteY2" fmla="*/ 550415 h 550415"/>
              <a:gd name="connsiteX3" fmla="*/ 0 w 6347534"/>
              <a:gd name="connsiteY3" fmla="*/ 550415 h 550415"/>
              <a:gd name="connsiteX4" fmla="*/ 0 w 6347534"/>
              <a:gd name="connsiteY4" fmla="*/ 0 h 550415"/>
              <a:gd name="connsiteX0" fmla="*/ 399495 w 6347534"/>
              <a:gd name="connsiteY0" fmla="*/ 0 h 550415"/>
              <a:gd name="connsiteX1" fmla="*/ 6347534 w 6347534"/>
              <a:gd name="connsiteY1" fmla="*/ 0 h 550415"/>
              <a:gd name="connsiteX2" fmla="*/ 6347534 w 6347534"/>
              <a:gd name="connsiteY2" fmla="*/ 550415 h 550415"/>
              <a:gd name="connsiteX3" fmla="*/ 0 w 6347534"/>
              <a:gd name="connsiteY3" fmla="*/ 550415 h 550415"/>
              <a:gd name="connsiteX4" fmla="*/ 399495 w 6347534"/>
              <a:gd name="connsiteY4" fmla="*/ 0 h 55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7534" h="550415">
                <a:moveTo>
                  <a:pt x="399495" y="0"/>
                </a:moveTo>
                <a:lnTo>
                  <a:pt x="6347534" y="0"/>
                </a:lnTo>
                <a:lnTo>
                  <a:pt x="6347534" y="550415"/>
                </a:lnTo>
                <a:lnTo>
                  <a:pt x="0" y="550415"/>
                </a:lnTo>
                <a:lnTo>
                  <a:pt x="399495" y="0"/>
                </a:lnTo>
                <a:close/>
              </a:path>
            </a:pathLst>
          </a:custGeom>
          <a:solidFill>
            <a:srgbClr val="C9EDE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BIGDATA</a:t>
            </a:r>
            <a:r>
              <a:rPr lang="ko-KR" altLang="en-US" sz="14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등을 활용해 분석할 수 있는 여지를 제공</a:t>
            </a:r>
          </a:p>
        </p:txBody>
      </p:sp>
      <p:sp>
        <p:nvSpPr>
          <p:cNvPr id="44" name="직사각형 10">
            <a:extLst>
              <a:ext uri="{FF2B5EF4-FFF2-40B4-BE49-F238E27FC236}">
                <a16:creationId xmlns:a16="http://schemas.microsoft.com/office/drawing/2014/main" id="{C20081BA-A241-4F15-9709-D10AD7EE13DB}"/>
              </a:ext>
            </a:extLst>
          </p:cNvPr>
          <p:cNvSpPr/>
          <p:nvPr/>
        </p:nvSpPr>
        <p:spPr>
          <a:xfrm>
            <a:off x="2864011" y="3192699"/>
            <a:ext cx="6472118" cy="612560"/>
          </a:xfrm>
          <a:custGeom>
            <a:avLst/>
            <a:gdLst>
              <a:gd name="connsiteX0" fmla="*/ 0 w 6347534"/>
              <a:gd name="connsiteY0" fmla="*/ 0 h 550415"/>
              <a:gd name="connsiteX1" fmla="*/ 6347534 w 6347534"/>
              <a:gd name="connsiteY1" fmla="*/ 0 h 550415"/>
              <a:gd name="connsiteX2" fmla="*/ 6347534 w 6347534"/>
              <a:gd name="connsiteY2" fmla="*/ 550415 h 550415"/>
              <a:gd name="connsiteX3" fmla="*/ 0 w 6347534"/>
              <a:gd name="connsiteY3" fmla="*/ 550415 h 550415"/>
              <a:gd name="connsiteX4" fmla="*/ 0 w 6347534"/>
              <a:gd name="connsiteY4" fmla="*/ 0 h 550415"/>
              <a:gd name="connsiteX0" fmla="*/ 399495 w 6347534"/>
              <a:gd name="connsiteY0" fmla="*/ 0 h 550415"/>
              <a:gd name="connsiteX1" fmla="*/ 6347534 w 6347534"/>
              <a:gd name="connsiteY1" fmla="*/ 0 h 550415"/>
              <a:gd name="connsiteX2" fmla="*/ 6347534 w 6347534"/>
              <a:gd name="connsiteY2" fmla="*/ 550415 h 550415"/>
              <a:gd name="connsiteX3" fmla="*/ 0 w 6347534"/>
              <a:gd name="connsiteY3" fmla="*/ 550415 h 550415"/>
              <a:gd name="connsiteX4" fmla="*/ 399495 w 6347534"/>
              <a:gd name="connsiteY4" fmla="*/ 0 h 550415"/>
              <a:gd name="connsiteX0" fmla="*/ 399495 w 6726887"/>
              <a:gd name="connsiteY0" fmla="*/ 0 h 550415"/>
              <a:gd name="connsiteX1" fmla="*/ 6726887 w 6726887"/>
              <a:gd name="connsiteY1" fmla="*/ 0 h 550415"/>
              <a:gd name="connsiteX2" fmla="*/ 6347534 w 6726887"/>
              <a:gd name="connsiteY2" fmla="*/ 550415 h 550415"/>
              <a:gd name="connsiteX3" fmla="*/ 0 w 6726887"/>
              <a:gd name="connsiteY3" fmla="*/ 550415 h 550415"/>
              <a:gd name="connsiteX4" fmla="*/ 399495 w 6726887"/>
              <a:gd name="connsiteY4" fmla="*/ 0 h 550415"/>
              <a:gd name="connsiteX0" fmla="*/ 399495 w 6745393"/>
              <a:gd name="connsiteY0" fmla="*/ 0 h 550415"/>
              <a:gd name="connsiteX1" fmla="*/ 6726887 w 6745393"/>
              <a:gd name="connsiteY1" fmla="*/ 0 h 550415"/>
              <a:gd name="connsiteX2" fmla="*/ 6745393 w 6745393"/>
              <a:gd name="connsiteY2" fmla="*/ 542439 h 550415"/>
              <a:gd name="connsiteX3" fmla="*/ 0 w 6745393"/>
              <a:gd name="connsiteY3" fmla="*/ 550415 h 550415"/>
              <a:gd name="connsiteX4" fmla="*/ 399495 w 6745393"/>
              <a:gd name="connsiteY4" fmla="*/ 0 h 55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5393" h="550415">
                <a:moveTo>
                  <a:pt x="399495" y="0"/>
                </a:moveTo>
                <a:lnTo>
                  <a:pt x="6726887" y="0"/>
                </a:lnTo>
                <a:lnTo>
                  <a:pt x="6745393" y="542439"/>
                </a:lnTo>
                <a:lnTo>
                  <a:pt x="0" y="550415"/>
                </a:lnTo>
                <a:lnTo>
                  <a:pt x="399495" y="0"/>
                </a:lnTo>
                <a:close/>
              </a:path>
            </a:pathLst>
          </a:custGeom>
          <a:solidFill>
            <a:srgbClr val="C9EDE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이용자가 코딩을 하는 방식과 어떤 함수에서 어려움을 겪는지 등을 파악</a:t>
            </a:r>
          </a:p>
        </p:txBody>
      </p:sp>
      <p:sp>
        <p:nvSpPr>
          <p:cNvPr id="46" name="직사각형 10">
            <a:extLst>
              <a:ext uri="{FF2B5EF4-FFF2-40B4-BE49-F238E27FC236}">
                <a16:creationId xmlns:a16="http://schemas.microsoft.com/office/drawing/2014/main" id="{BC269828-0FAF-4FE3-925B-E9F5825C6BBE}"/>
              </a:ext>
            </a:extLst>
          </p:cNvPr>
          <p:cNvSpPr/>
          <p:nvPr/>
        </p:nvSpPr>
        <p:spPr>
          <a:xfrm>
            <a:off x="2248951" y="4043571"/>
            <a:ext cx="6978145" cy="612560"/>
          </a:xfrm>
          <a:custGeom>
            <a:avLst/>
            <a:gdLst>
              <a:gd name="connsiteX0" fmla="*/ 0 w 6347534"/>
              <a:gd name="connsiteY0" fmla="*/ 0 h 550415"/>
              <a:gd name="connsiteX1" fmla="*/ 6347534 w 6347534"/>
              <a:gd name="connsiteY1" fmla="*/ 0 h 550415"/>
              <a:gd name="connsiteX2" fmla="*/ 6347534 w 6347534"/>
              <a:gd name="connsiteY2" fmla="*/ 550415 h 550415"/>
              <a:gd name="connsiteX3" fmla="*/ 0 w 6347534"/>
              <a:gd name="connsiteY3" fmla="*/ 550415 h 550415"/>
              <a:gd name="connsiteX4" fmla="*/ 0 w 6347534"/>
              <a:gd name="connsiteY4" fmla="*/ 0 h 550415"/>
              <a:gd name="connsiteX0" fmla="*/ 399495 w 6347534"/>
              <a:gd name="connsiteY0" fmla="*/ 0 h 550415"/>
              <a:gd name="connsiteX1" fmla="*/ 6347534 w 6347534"/>
              <a:gd name="connsiteY1" fmla="*/ 0 h 550415"/>
              <a:gd name="connsiteX2" fmla="*/ 6347534 w 6347534"/>
              <a:gd name="connsiteY2" fmla="*/ 550415 h 550415"/>
              <a:gd name="connsiteX3" fmla="*/ 0 w 6347534"/>
              <a:gd name="connsiteY3" fmla="*/ 550415 h 550415"/>
              <a:gd name="connsiteX4" fmla="*/ 399495 w 6347534"/>
              <a:gd name="connsiteY4" fmla="*/ 0 h 550415"/>
              <a:gd name="connsiteX0" fmla="*/ 399495 w 7245028"/>
              <a:gd name="connsiteY0" fmla="*/ 0 h 550415"/>
              <a:gd name="connsiteX1" fmla="*/ 7245028 w 7245028"/>
              <a:gd name="connsiteY1" fmla="*/ 0 h 550415"/>
              <a:gd name="connsiteX2" fmla="*/ 6347534 w 7245028"/>
              <a:gd name="connsiteY2" fmla="*/ 550415 h 550415"/>
              <a:gd name="connsiteX3" fmla="*/ 0 w 7245028"/>
              <a:gd name="connsiteY3" fmla="*/ 550415 h 550415"/>
              <a:gd name="connsiteX4" fmla="*/ 399495 w 7245028"/>
              <a:gd name="connsiteY4" fmla="*/ 0 h 550415"/>
              <a:gd name="connsiteX0" fmla="*/ 399495 w 7272786"/>
              <a:gd name="connsiteY0" fmla="*/ 0 h 550415"/>
              <a:gd name="connsiteX1" fmla="*/ 7245028 w 7272786"/>
              <a:gd name="connsiteY1" fmla="*/ 0 h 550415"/>
              <a:gd name="connsiteX2" fmla="*/ 7272786 w 7272786"/>
              <a:gd name="connsiteY2" fmla="*/ 550415 h 550415"/>
              <a:gd name="connsiteX3" fmla="*/ 0 w 7272786"/>
              <a:gd name="connsiteY3" fmla="*/ 550415 h 550415"/>
              <a:gd name="connsiteX4" fmla="*/ 399495 w 7272786"/>
              <a:gd name="connsiteY4" fmla="*/ 0 h 55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2786" h="550415">
                <a:moveTo>
                  <a:pt x="399495" y="0"/>
                </a:moveTo>
                <a:lnTo>
                  <a:pt x="7245028" y="0"/>
                </a:lnTo>
                <a:lnTo>
                  <a:pt x="7272786" y="550415"/>
                </a:lnTo>
                <a:lnTo>
                  <a:pt x="0" y="550415"/>
                </a:lnTo>
                <a:lnTo>
                  <a:pt x="399495" y="0"/>
                </a:lnTo>
                <a:close/>
              </a:path>
            </a:pathLst>
          </a:custGeom>
          <a:solidFill>
            <a:srgbClr val="C9EDE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기업입장에서 얻을 수 있는 프로그래밍 교육과 관련된 정보 저장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E65445-658A-4DD0-9F62-9D943F5A774D}"/>
              </a:ext>
            </a:extLst>
          </p:cNvPr>
          <p:cNvSpPr/>
          <p:nvPr/>
        </p:nvSpPr>
        <p:spPr>
          <a:xfrm>
            <a:off x="3265279" y="1351729"/>
            <a:ext cx="2613441" cy="755938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2198069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8">
            <a:extLst>
              <a:ext uri="{FF2B5EF4-FFF2-40B4-BE49-F238E27FC236}">
                <a16:creationId xmlns:a16="http://schemas.microsoft.com/office/drawing/2014/main" id="{F9790A28-F32A-4B33-B44F-71E494B90269}"/>
              </a:ext>
            </a:extLst>
          </p:cNvPr>
          <p:cNvSpPr/>
          <p:nvPr/>
        </p:nvSpPr>
        <p:spPr>
          <a:xfrm>
            <a:off x="-285750" y="743961"/>
            <a:ext cx="7096125" cy="1464827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5BC9A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설계방향</a:t>
            </a:r>
          </a:p>
        </p:txBody>
      </p:sp>
      <p:sp>
        <p:nvSpPr>
          <p:cNvPr id="4" name="직사각형 28">
            <a:extLst>
              <a:ext uri="{FF2B5EF4-FFF2-40B4-BE49-F238E27FC236}">
                <a16:creationId xmlns:a16="http://schemas.microsoft.com/office/drawing/2014/main" id="{2F660AE3-60C7-4ECF-81FE-3FFD0F2B1A85}"/>
              </a:ext>
            </a:extLst>
          </p:cNvPr>
          <p:cNvSpPr/>
          <p:nvPr/>
        </p:nvSpPr>
        <p:spPr>
          <a:xfrm>
            <a:off x="0" y="543936"/>
            <a:ext cx="6410325" cy="1464827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설계방향</a:t>
            </a:r>
          </a:p>
        </p:txBody>
      </p:sp>
      <p:sp>
        <p:nvSpPr>
          <p:cNvPr id="5" name="직사각형 28">
            <a:extLst>
              <a:ext uri="{FF2B5EF4-FFF2-40B4-BE49-F238E27FC236}">
                <a16:creationId xmlns:a16="http://schemas.microsoft.com/office/drawing/2014/main" id="{5E9E9BF5-4A58-4B2B-9E22-845FA6AA1F56}"/>
              </a:ext>
            </a:extLst>
          </p:cNvPr>
          <p:cNvSpPr/>
          <p:nvPr/>
        </p:nvSpPr>
        <p:spPr>
          <a:xfrm>
            <a:off x="6677026" y="3563362"/>
            <a:ext cx="1209674" cy="2019301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9500" b="1" dirty="0"/>
              <a:t>1</a:t>
            </a:r>
            <a:endParaRPr lang="ko-KR" altLang="en-US" sz="59500" b="1" dirty="0"/>
          </a:p>
        </p:txBody>
      </p:sp>
    </p:spTree>
    <p:extLst>
      <p:ext uri="{BB962C8B-B14F-4D97-AF65-F5344CB8AC3E}">
        <p14:creationId xmlns:p14="http://schemas.microsoft.com/office/powerpoint/2010/main" val="2245816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EF7A2AC-9EB8-4E17-9CC8-BCFEC078E7FD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F5F876-33E7-426A-93C8-9690E8D0C1E3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E5C16C-E549-4D39-BEC2-530D065B3798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33A462F-46FE-45AB-BFCD-A95D9022E369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0C41A17-202D-410C-965E-26D7FD8937EB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AAA3FF2-205B-4596-9D3B-55752EE30262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28">
            <a:extLst>
              <a:ext uri="{FF2B5EF4-FFF2-40B4-BE49-F238E27FC236}">
                <a16:creationId xmlns:a16="http://schemas.microsoft.com/office/drawing/2014/main" id="{F16FA88D-C470-49AE-A6A6-2B81E75C86DB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28">
            <a:extLst>
              <a:ext uri="{FF2B5EF4-FFF2-40B4-BE49-F238E27FC236}">
                <a16:creationId xmlns:a16="http://schemas.microsoft.com/office/drawing/2014/main" id="{A6B30CC9-DE78-4BF2-BDF8-C52D63F88497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DB</a:t>
            </a:r>
            <a:r>
              <a:rPr lang="ko-KR" altLang="en-US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쓰는 이유와 설계이유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151722-5329-412B-AA4A-F31258DE9D97}"/>
              </a:ext>
            </a:extLst>
          </p:cNvPr>
          <p:cNvSpPr/>
          <p:nvPr/>
        </p:nvSpPr>
        <p:spPr>
          <a:xfrm>
            <a:off x="1449971" y="2034252"/>
            <a:ext cx="6244058" cy="1394748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게임 진행상에서 필요한</a:t>
            </a:r>
            <a:r>
              <a:rPr lang="en-US" altLang="ko-KR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생산되는 </a:t>
            </a:r>
            <a:endParaRPr lang="en-US" altLang="ko-KR" sz="2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거의 모든 정보를 </a:t>
            </a:r>
            <a:r>
              <a:rPr lang="en-US" altLang="ko-KR" sz="2400" b="1" dirty="0" err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DataBase</a:t>
            </a:r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를 통해 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7B00C8-184C-4B68-A2FA-EF8684FE233E}"/>
              </a:ext>
            </a:extLst>
          </p:cNvPr>
          <p:cNvSpPr/>
          <p:nvPr/>
        </p:nvSpPr>
        <p:spPr>
          <a:xfrm>
            <a:off x="1449971" y="3987796"/>
            <a:ext cx="6244058" cy="1394748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코딩을 교육하는데 필요한 정보 획득</a:t>
            </a:r>
            <a:r>
              <a:rPr lang="en-US" altLang="ko-KR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분석</a:t>
            </a:r>
            <a:endParaRPr lang="en-US" altLang="ko-KR" sz="2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394B1CD5-EFEA-487A-BE3A-8C1FE063AEED}"/>
              </a:ext>
            </a:extLst>
          </p:cNvPr>
          <p:cNvSpPr/>
          <p:nvPr/>
        </p:nvSpPr>
        <p:spPr>
          <a:xfrm>
            <a:off x="3999695" y="3252486"/>
            <a:ext cx="1156186" cy="955936"/>
          </a:xfrm>
          <a:prstGeom prst="downArrow">
            <a:avLst/>
          </a:prstGeom>
          <a:solidFill>
            <a:schemeClr val="bg1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470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EF7A2AC-9EB8-4E17-9CC8-BCFEC078E7FD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F5F876-33E7-426A-93C8-9690E8D0C1E3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E5C16C-E549-4D39-BEC2-530D065B3798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33A462F-46FE-45AB-BFCD-A95D9022E369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0C41A17-202D-410C-965E-26D7FD8937EB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AAA3FF2-205B-4596-9D3B-55752EE30262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28">
            <a:extLst>
              <a:ext uri="{FF2B5EF4-FFF2-40B4-BE49-F238E27FC236}">
                <a16:creationId xmlns:a16="http://schemas.microsoft.com/office/drawing/2014/main" id="{F16FA88D-C470-49AE-A6A6-2B81E75C86DB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28">
            <a:extLst>
              <a:ext uri="{FF2B5EF4-FFF2-40B4-BE49-F238E27FC236}">
                <a16:creationId xmlns:a16="http://schemas.microsoft.com/office/drawing/2014/main" id="{A6B30CC9-DE78-4BF2-BDF8-C52D63F88497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DB</a:t>
            </a:r>
            <a:r>
              <a:rPr lang="ko-KR" altLang="en-US" sz="16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쓰는 이유와 설계이유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7B00C8-184C-4B68-A2FA-EF8684FE233E}"/>
              </a:ext>
            </a:extLst>
          </p:cNvPr>
          <p:cNvSpPr/>
          <p:nvPr/>
        </p:nvSpPr>
        <p:spPr>
          <a:xfrm>
            <a:off x="1449971" y="2731626"/>
            <a:ext cx="6244058" cy="1394748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추후에 코딩교육을 진행하는데 필요한 정보</a:t>
            </a:r>
            <a:endParaRPr lang="en-US" altLang="ko-KR" sz="2400" b="1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ko-KR" altLang="en-US" sz="2400" b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획득</a:t>
            </a:r>
            <a:r>
              <a:rPr lang="en-US" altLang="ko-KR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활용</a:t>
            </a:r>
            <a:endParaRPr lang="en-US" altLang="ko-KR" sz="2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985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A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F5F876-33E7-426A-93C8-9690E8D0C1E3}"/>
              </a:ext>
            </a:extLst>
          </p:cNvPr>
          <p:cNvSpPr/>
          <p:nvPr/>
        </p:nvSpPr>
        <p:spPr>
          <a:xfrm>
            <a:off x="0" y="6379538"/>
            <a:ext cx="9144000" cy="584775"/>
          </a:xfrm>
          <a:prstGeom prst="rect">
            <a:avLst/>
          </a:prstGeom>
          <a:solidFill>
            <a:srgbClr val="FFD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0E5C16C-E549-4D39-BEC2-530D065B3798}"/>
              </a:ext>
            </a:extLst>
          </p:cNvPr>
          <p:cNvSpPr/>
          <p:nvPr/>
        </p:nvSpPr>
        <p:spPr>
          <a:xfrm>
            <a:off x="7910813" y="6443897"/>
            <a:ext cx="180374" cy="92148"/>
          </a:xfrm>
          <a:prstGeom prst="ellipse">
            <a:avLst/>
          </a:prstGeom>
          <a:solidFill>
            <a:srgbClr val="19B3A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3A462F-46FE-45AB-BFCD-A95D9022E369}"/>
              </a:ext>
            </a:extLst>
          </p:cNvPr>
          <p:cNvSpPr/>
          <p:nvPr/>
        </p:nvSpPr>
        <p:spPr>
          <a:xfrm>
            <a:off x="8258258" y="6539591"/>
            <a:ext cx="300990" cy="151149"/>
          </a:xfrm>
          <a:prstGeom prst="ellipse">
            <a:avLst/>
          </a:prstGeom>
          <a:solidFill>
            <a:srgbClr val="1196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0C41A17-202D-410C-965E-26D7FD8937EB}"/>
              </a:ext>
            </a:extLst>
          </p:cNvPr>
          <p:cNvSpPr/>
          <p:nvPr/>
        </p:nvSpPr>
        <p:spPr>
          <a:xfrm>
            <a:off x="3118266" y="6619292"/>
            <a:ext cx="180374" cy="92148"/>
          </a:xfrm>
          <a:prstGeom prst="ellipse">
            <a:avLst/>
          </a:prstGeom>
          <a:solidFill>
            <a:srgbClr val="19B3A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AA3FF2-205B-4596-9D3B-55752EE30262}"/>
              </a:ext>
            </a:extLst>
          </p:cNvPr>
          <p:cNvSpPr/>
          <p:nvPr/>
        </p:nvSpPr>
        <p:spPr>
          <a:xfrm>
            <a:off x="2363470" y="6542777"/>
            <a:ext cx="510540" cy="72389"/>
          </a:xfrm>
          <a:prstGeom prst="ellipse">
            <a:avLst/>
          </a:prstGeom>
          <a:solidFill>
            <a:srgbClr val="1196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C223A369-D390-456F-A4A9-9D8FDF0B2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932" y="4822154"/>
            <a:ext cx="1561405" cy="1561405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CB442E-2CEA-4617-8232-BF9965C04AF7}"/>
              </a:ext>
            </a:extLst>
          </p:cNvPr>
          <p:cNvSpPr/>
          <p:nvPr/>
        </p:nvSpPr>
        <p:spPr>
          <a:xfrm>
            <a:off x="1216058" y="2081261"/>
            <a:ext cx="6694755" cy="2086454"/>
          </a:xfrm>
          <a:prstGeom prst="roundRect">
            <a:avLst/>
          </a:prstGeom>
          <a:solidFill>
            <a:srgbClr val="FFFFFF"/>
          </a:solidFill>
          <a:ln w="889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8B37A7-4FB2-4A95-A767-11D926558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69" y="2543310"/>
            <a:ext cx="3959260" cy="11526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BB91FC-3F19-4F0E-ACF1-BA06315E2B6E}"/>
              </a:ext>
            </a:extLst>
          </p:cNvPr>
          <p:cNvSpPr txBox="1"/>
          <p:nvPr/>
        </p:nvSpPr>
        <p:spPr>
          <a:xfrm>
            <a:off x="340904" y="5787500"/>
            <a:ext cx="1066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이정명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EB282-9918-4D42-A533-046E3FFE1E6A}"/>
              </a:ext>
            </a:extLst>
          </p:cNvPr>
          <p:cNvSpPr txBox="1"/>
          <p:nvPr/>
        </p:nvSpPr>
        <p:spPr>
          <a:xfrm>
            <a:off x="1104884" y="5787500"/>
            <a:ext cx="106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김주희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1D9FE-CAAD-4134-A937-A71475458DC1}"/>
              </a:ext>
            </a:extLst>
          </p:cNvPr>
          <p:cNvSpPr txBox="1"/>
          <p:nvPr/>
        </p:nvSpPr>
        <p:spPr>
          <a:xfrm>
            <a:off x="1957610" y="5792429"/>
            <a:ext cx="90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설동훈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83B65-4ED8-47FF-A12D-4DF437C65987}"/>
              </a:ext>
            </a:extLst>
          </p:cNvPr>
          <p:cNvSpPr txBox="1"/>
          <p:nvPr/>
        </p:nvSpPr>
        <p:spPr>
          <a:xfrm>
            <a:off x="2734356" y="5795837"/>
            <a:ext cx="1066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박세미</a:t>
            </a:r>
          </a:p>
        </p:txBody>
      </p:sp>
    </p:spTree>
    <p:extLst>
      <p:ext uri="{BB962C8B-B14F-4D97-AF65-F5344CB8AC3E}">
        <p14:creationId xmlns:p14="http://schemas.microsoft.com/office/powerpoint/2010/main" val="190960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9261C2E-588E-4BC4-BBB8-686F1E19DAE2}"/>
              </a:ext>
            </a:extLst>
          </p:cNvPr>
          <p:cNvGraphicFramePr>
            <a:graphicFrameLocks noGrp="1"/>
          </p:cNvGraphicFramePr>
          <p:nvPr/>
        </p:nvGraphicFramePr>
        <p:xfrm>
          <a:off x="2135334" y="1064109"/>
          <a:ext cx="1402430" cy="761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30">
                  <a:extLst>
                    <a:ext uri="{9D8B030D-6E8A-4147-A177-3AD203B41FA5}">
                      <a16:colId xmlns:a16="http://schemas.microsoft.com/office/drawing/2014/main" val="3728851088"/>
                    </a:ext>
                  </a:extLst>
                </a:gridCol>
              </a:tblGrid>
              <a:tr h="268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유저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116600342"/>
                  </a:ext>
                </a:extLst>
              </a:tr>
              <a:tr h="479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등급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나이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 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구글 계정 연동 여부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(TINYINT)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900077825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4C20072F-A11F-42AD-BDCA-A4182C14EDFB}"/>
              </a:ext>
            </a:extLst>
          </p:cNvPr>
          <p:cNvGraphicFramePr>
            <a:graphicFrameLocks noGrp="1"/>
          </p:cNvGraphicFramePr>
          <p:nvPr/>
        </p:nvGraphicFramePr>
        <p:xfrm>
          <a:off x="2162111" y="2933197"/>
          <a:ext cx="1344196" cy="49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1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돈 테이블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돈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139C88A-6452-4BF0-A74C-D5EA2821874D}"/>
              </a:ext>
            </a:extLst>
          </p:cNvPr>
          <p:cNvGraphicFramePr>
            <a:graphicFrameLocks noGrp="1"/>
          </p:cNvGraphicFramePr>
          <p:nvPr/>
        </p:nvGraphicFramePr>
        <p:xfrm>
          <a:off x="2162111" y="2391557"/>
          <a:ext cx="1344196" cy="49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1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개인 코드 저장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세이브 코드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(VARCHAR(10))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E886535-0D8D-430F-8391-351528B1E201}"/>
              </a:ext>
            </a:extLst>
          </p:cNvPr>
          <p:cNvGraphicFramePr>
            <a:graphicFrameLocks noGrp="1"/>
          </p:cNvGraphicFramePr>
          <p:nvPr/>
        </p:nvGraphicFramePr>
        <p:xfrm>
          <a:off x="2113102" y="4181080"/>
          <a:ext cx="1446895" cy="61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5">
                  <a:extLst>
                    <a:ext uri="{9D8B030D-6E8A-4147-A177-3AD203B41FA5}">
                      <a16:colId xmlns:a16="http://schemas.microsoft.com/office/drawing/2014/main" val="3728851088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인벤토리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116600342"/>
                  </a:ext>
                </a:extLst>
              </a:tr>
              <a:tr h="347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소지아이템이름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(VARCHAR(30)),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소지아이템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900077825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8D355D5-FE5A-464B-903E-B0F588F36BA6}"/>
              </a:ext>
            </a:extLst>
          </p:cNvPr>
          <p:cNvGraphicFramePr>
            <a:graphicFrameLocks noGrp="1"/>
          </p:cNvGraphicFramePr>
          <p:nvPr/>
        </p:nvGraphicFramePr>
        <p:xfrm>
          <a:off x="5899534" y="965158"/>
          <a:ext cx="1446896" cy="59403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3451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유저 진행 퀘스트 목록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(view)</a:t>
                      </a:r>
                      <a:endParaRPr lang="ko-KR" altLang="en-US" sz="900" dirty="0"/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유저 고유번호</a:t>
                      </a:r>
                      <a:r>
                        <a:rPr lang="en-US" altLang="ko-KR" sz="8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퀘스트 번호</a:t>
                      </a:r>
                      <a:r>
                        <a:rPr lang="en-US" altLang="ko-KR" sz="8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(INT)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160183D7-CFDF-43C6-B04C-A282AB394DE1}"/>
              </a:ext>
            </a:extLst>
          </p:cNvPr>
          <p:cNvGraphicFramePr>
            <a:graphicFrameLocks noGrp="1"/>
          </p:cNvGraphicFramePr>
          <p:nvPr/>
        </p:nvGraphicFramePr>
        <p:xfrm>
          <a:off x="2162112" y="3474837"/>
          <a:ext cx="1344194" cy="61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194">
                  <a:extLst>
                    <a:ext uri="{9D8B030D-6E8A-4147-A177-3AD203B41FA5}">
                      <a16:colId xmlns:a16="http://schemas.microsoft.com/office/drawing/2014/main" val="3728851088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시간 정보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116600342"/>
                  </a:ext>
                </a:extLst>
              </a:tr>
              <a:tr h="347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업적이름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시간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(TIME),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계절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(VARCHAR(10))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900077825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EA0A7D6-5246-4DD6-BE12-8506FCCF5489}"/>
              </a:ext>
            </a:extLst>
          </p:cNvPr>
          <p:cNvGraphicFramePr>
            <a:graphicFrameLocks noGrp="1"/>
          </p:cNvGraphicFramePr>
          <p:nvPr/>
        </p:nvGraphicFramePr>
        <p:xfrm>
          <a:off x="5899534" y="4121123"/>
          <a:ext cx="1446896" cy="73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퀘스트 완료 목록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347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(AUTO_INCREMENT),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달성여부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(BOOL)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E39A10D-2A5C-4E52-9BFD-409B18FC572A}"/>
              </a:ext>
            </a:extLst>
          </p:cNvPr>
          <p:cNvGraphicFramePr>
            <a:graphicFrameLocks noGrp="1"/>
          </p:cNvGraphicFramePr>
          <p:nvPr/>
        </p:nvGraphicFramePr>
        <p:xfrm>
          <a:off x="5899534" y="2023239"/>
          <a:ext cx="1446896" cy="1727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594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퀘스트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1262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번호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이름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(VARCHAR(50)),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유형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정답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(VARCHAR(500)),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힌트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(VARCHAR(40))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힌트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2(VARCHAR(40))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힌트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3(VARCHAR(40))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보상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-</a:t>
                      </a: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아이템 이름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</a:t>
                      </a:r>
                      <a:r>
                        <a:rPr lang="ko-KR" altLang="en-US" sz="8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권한등급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퀘스트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완료조건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(VARCHAR(40))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0E63EC33-E8BA-4E43-BB60-2F3CD0701065}"/>
              </a:ext>
            </a:extLst>
          </p:cNvPr>
          <p:cNvGraphicFramePr>
            <a:graphicFrameLocks noGrp="1"/>
          </p:cNvGraphicFramePr>
          <p:nvPr/>
        </p:nvGraphicFramePr>
        <p:xfrm>
          <a:off x="222459" y="2568659"/>
          <a:ext cx="1446896" cy="980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몬스터 정보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576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이름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체력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데미지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등급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획득 가능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(VARCHAR(40))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0E63EC33-E8BA-4E43-BB60-2F3CD0701065}"/>
              </a:ext>
            </a:extLst>
          </p:cNvPr>
          <p:cNvGraphicFramePr>
            <a:graphicFrameLocks noGrp="1"/>
          </p:cNvGraphicFramePr>
          <p:nvPr/>
        </p:nvGraphicFramePr>
        <p:xfrm>
          <a:off x="222459" y="1181058"/>
          <a:ext cx="1446895" cy="73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5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정보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462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CA92F7C8-2232-4BD0-9507-0A061A01EB18}"/>
              </a:ext>
            </a:extLst>
          </p:cNvPr>
          <p:cNvGraphicFramePr>
            <a:graphicFrameLocks noGrp="1"/>
          </p:cNvGraphicFramePr>
          <p:nvPr/>
        </p:nvGraphicFramePr>
        <p:xfrm>
          <a:off x="4162208" y="3482239"/>
          <a:ext cx="1446896" cy="699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1950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소비 아이템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4554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(VARCHAR(10)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19B9FD6D-2E09-4D16-B8AD-836EBC806B49}"/>
              </a:ext>
            </a:extLst>
          </p:cNvPr>
          <p:cNvGraphicFramePr>
            <a:graphicFrameLocks noGrp="1"/>
          </p:cNvGraphicFramePr>
          <p:nvPr/>
        </p:nvGraphicFramePr>
        <p:xfrm>
          <a:off x="4162209" y="2526713"/>
          <a:ext cx="1446895" cy="937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5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장착 아이템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690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CA92F7C8-2232-4BD0-9507-0A061A01EB18}"/>
              </a:ext>
            </a:extLst>
          </p:cNvPr>
          <p:cNvGraphicFramePr>
            <a:graphicFrameLocks noGrp="1"/>
          </p:cNvGraphicFramePr>
          <p:nvPr/>
        </p:nvGraphicFramePr>
        <p:xfrm>
          <a:off x="4162208" y="4729772"/>
          <a:ext cx="1446896" cy="1227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아이템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805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이름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획득가능장소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(VARCHAR(10)),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효과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용도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설명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(VARCHAR(40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)) 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판매가격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상점이름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sp>
        <p:nvSpPr>
          <p:cNvPr id="62" name="오른쪽 화살표 61"/>
          <p:cNvSpPr/>
          <p:nvPr/>
        </p:nvSpPr>
        <p:spPr>
          <a:xfrm rot="10800000">
            <a:off x="1737397" y="1375162"/>
            <a:ext cx="329894" cy="276674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4" name="오른쪽 화살표 63"/>
          <p:cNvSpPr/>
          <p:nvPr/>
        </p:nvSpPr>
        <p:spPr>
          <a:xfrm rot="5400000">
            <a:off x="780959" y="2075781"/>
            <a:ext cx="329896" cy="2766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1" name="오른쪽 화살표 70"/>
          <p:cNvSpPr/>
          <p:nvPr/>
        </p:nvSpPr>
        <p:spPr>
          <a:xfrm>
            <a:off x="4052934" y="1030263"/>
            <a:ext cx="1665446" cy="276674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2" name="오른쪽 화살표 71"/>
          <p:cNvSpPr/>
          <p:nvPr/>
        </p:nvSpPr>
        <p:spPr>
          <a:xfrm rot="16200000">
            <a:off x="6458036" y="1624087"/>
            <a:ext cx="329894" cy="276674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3" name="오른쪽 화살표 72"/>
          <p:cNvSpPr/>
          <p:nvPr/>
        </p:nvSpPr>
        <p:spPr>
          <a:xfrm rot="5400000">
            <a:off x="6458035" y="3804211"/>
            <a:ext cx="329896" cy="2766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4" name="액자 73"/>
          <p:cNvSpPr/>
          <p:nvPr/>
        </p:nvSpPr>
        <p:spPr>
          <a:xfrm>
            <a:off x="2009240" y="2300295"/>
            <a:ext cx="1654619" cy="2636737"/>
          </a:xfrm>
          <a:prstGeom prst="frame">
            <a:avLst>
              <a:gd name="adj1" fmla="val 219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5" name="오른쪽 화살표 64"/>
          <p:cNvSpPr/>
          <p:nvPr/>
        </p:nvSpPr>
        <p:spPr>
          <a:xfrm rot="5400000">
            <a:off x="2671602" y="1946674"/>
            <a:ext cx="329896" cy="276675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5" name="액자 74"/>
          <p:cNvSpPr/>
          <p:nvPr/>
        </p:nvSpPr>
        <p:spPr>
          <a:xfrm>
            <a:off x="4081005" y="2453640"/>
            <a:ext cx="1609302" cy="1815395"/>
          </a:xfrm>
          <a:prstGeom prst="frame">
            <a:avLst>
              <a:gd name="adj1" fmla="val 219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78877" y="4677792"/>
            <a:ext cx="1177078" cy="4510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PK</a:t>
            </a:r>
            <a:endParaRPr lang="ko-KR" altLang="en-US" sz="13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73620" y="5252296"/>
            <a:ext cx="1177078" cy="4510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rgbClr val="66CCF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FK</a:t>
            </a:r>
            <a:endParaRPr lang="ko-KR" altLang="en-US" sz="1350" dirty="0">
              <a:solidFill>
                <a:srgbClr val="66CCF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6" name="오른쪽 화살표 75"/>
          <p:cNvSpPr/>
          <p:nvPr/>
        </p:nvSpPr>
        <p:spPr>
          <a:xfrm rot="16200000">
            <a:off x="4720710" y="4361067"/>
            <a:ext cx="329894" cy="276674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0" name="액자 79"/>
          <p:cNvSpPr/>
          <p:nvPr/>
        </p:nvSpPr>
        <p:spPr>
          <a:xfrm>
            <a:off x="2078806" y="4129235"/>
            <a:ext cx="1515485" cy="728427"/>
          </a:xfrm>
          <a:prstGeom prst="frame">
            <a:avLst>
              <a:gd name="adj1" fmla="val 488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7" name="오른쪽 화살표 66"/>
          <p:cNvSpPr/>
          <p:nvPr/>
        </p:nvSpPr>
        <p:spPr>
          <a:xfrm rot="12917077">
            <a:off x="3730831" y="4644084"/>
            <a:ext cx="329894" cy="276674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59261C2E-588E-4BC4-BBB8-686F1E19D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423158"/>
              </p:ext>
            </p:extLst>
          </p:nvPr>
        </p:nvGraphicFramePr>
        <p:xfrm>
          <a:off x="5921769" y="5097506"/>
          <a:ext cx="1402429" cy="1010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3728851088"/>
                    </a:ext>
                  </a:extLst>
                </a:gridCol>
              </a:tblGrid>
              <a:tr h="3857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제출한 문제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퀘스트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미니게임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116600342"/>
                  </a:ext>
                </a:extLst>
              </a:tr>
              <a:tr h="57657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번호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 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퀘스트 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문제를 푼 시간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(TIME),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정답 유무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(TINYINT)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900077825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CE39A10D-2A5C-4E52-9BFD-409B18FC572A}"/>
              </a:ext>
            </a:extLst>
          </p:cNvPr>
          <p:cNvGraphicFramePr>
            <a:graphicFrameLocks noGrp="1"/>
          </p:cNvGraphicFramePr>
          <p:nvPr/>
        </p:nvGraphicFramePr>
        <p:xfrm>
          <a:off x="2120333" y="5044217"/>
          <a:ext cx="1446896" cy="739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제출한 문제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자유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46227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문제번호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오류 정보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(VARCHAR(300))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정답 유무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(TINYINT)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E39A10D-2A5C-4E52-9BFD-409B18FC572A}"/>
              </a:ext>
            </a:extLst>
          </p:cNvPr>
          <p:cNvGraphicFramePr>
            <a:graphicFrameLocks noGrp="1"/>
          </p:cNvGraphicFramePr>
          <p:nvPr/>
        </p:nvGraphicFramePr>
        <p:xfrm>
          <a:off x="7524294" y="2838668"/>
          <a:ext cx="1446896" cy="49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유저 스킬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 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CE39A10D-2A5C-4E52-9BFD-409B18FC5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40032"/>
              </p:ext>
            </p:extLst>
          </p:nvPr>
        </p:nvGraphicFramePr>
        <p:xfrm>
          <a:off x="7524294" y="958070"/>
          <a:ext cx="1446896" cy="49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스킬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 이름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 설명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(VARCHAR(200))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CE39A10D-2A5C-4E52-9BFD-409B18FC572A}"/>
              </a:ext>
            </a:extLst>
          </p:cNvPr>
          <p:cNvGraphicFramePr>
            <a:graphicFrameLocks noGrp="1"/>
          </p:cNvGraphicFramePr>
          <p:nvPr/>
        </p:nvGraphicFramePr>
        <p:xfrm>
          <a:off x="7524294" y="2089784"/>
          <a:ext cx="1446895" cy="61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5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6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공격 스킬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347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2985C9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 이름</a:t>
                      </a:r>
                      <a:r>
                        <a:rPr lang="en-US" altLang="ko-KR" sz="800" b="0" i="0" u="none" strike="noStrike" dirty="0">
                          <a:solidFill>
                            <a:srgbClr val="2985C9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(VARCHAR(20)),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스킬공격력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(TINYINT),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쿨타임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(TINYINT)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sp>
        <p:nvSpPr>
          <p:cNvPr id="48" name="오른쪽 화살표 47"/>
          <p:cNvSpPr/>
          <p:nvPr/>
        </p:nvSpPr>
        <p:spPr>
          <a:xfrm rot="5400000">
            <a:off x="8082794" y="1632587"/>
            <a:ext cx="329896" cy="2766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EA0A7D6-5246-4DD6-BE12-8506FCCF5489}"/>
              </a:ext>
            </a:extLst>
          </p:cNvPr>
          <p:cNvGraphicFramePr>
            <a:graphicFrameLocks noGrp="1"/>
          </p:cNvGraphicFramePr>
          <p:nvPr/>
        </p:nvGraphicFramePr>
        <p:xfrm>
          <a:off x="7524294" y="3486574"/>
          <a:ext cx="1446895" cy="73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5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업적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462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업적이름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(VARCHAR(20)), 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업적완료조건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(VARCHAR(40))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업적 보상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-</a:t>
                      </a: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스킬 이름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EA0A7D6-5246-4DD6-BE12-8506FCCF5489}"/>
              </a:ext>
            </a:extLst>
          </p:cNvPr>
          <p:cNvGraphicFramePr>
            <a:graphicFrameLocks noGrp="1"/>
          </p:cNvGraphicFramePr>
          <p:nvPr/>
        </p:nvGraphicFramePr>
        <p:xfrm>
          <a:off x="7524293" y="4830352"/>
          <a:ext cx="1446896" cy="614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24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업적 완료 목록</a:t>
                      </a:r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347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업적이름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고유번호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달성여부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(BOOL)</a:t>
                      </a: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  <p:sp>
        <p:nvSpPr>
          <p:cNvPr id="63" name="오른쪽 화살표 62"/>
          <p:cNvSpPr/>
          <p:nvPr/>
        </p:nvSpPr>
        <p:spPr>
          <a:xfrm rot="5400000">
            <a:off x="8082794" y="4373154"/>
            <a:ext cx="329896" cy="2766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2B77ED3-A94C-48B8-A0E8-F24E34E45974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B229BD4-7D70-4E34-836A-3197732F2A0A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00D5F48-63C9-465A-97AF-F4353AD28468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F5C347-B88D-422B-A23F-8D04E71948E2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A0411D5-69DD-439C-9561-1B06D572F458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2B72554-0346-446B-9FE5-38E11869C37F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28">
            <a:extLst>
              <a:ext uri="{FF2B5EF4-FFF2-40B4-BE49-F238E27FC236}">
                <a16:creationId xmlns:a16="http://schemas.microsoft.com/office/drawing/2014/main" id="{50B7219C-6638-49BB-8D35-237538BF5909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28">
            <a:extLst>
              <a:ext uri="{FF2B5EF4-FFF2-40B4-BE49-F238E27FC236}">
                <a16:creationId xmlns:a16="http://schemas.microsoft.com/office/drawing/2014/main" id="{2B1B50CB-1790-48D4-8226-23A15715F801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DataBase</a:t>
            </a:r>
            <a:endParaRPr lang="ko-KR" altLang="en-US" sz="16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58D355D5-FE5A-464B-903E-B0F588F36BA6}"/>
              </a:ext>
            </a:extLst>
          </p:cNvPr>
          <p:cNvGraphicFramePr>
            <a:graphicFrameLocks noGrp="1"/>
          </p:cNvGraphicFramePr>
          <p:nvPr/>
        </p:nvGraphicFramePr>
        <p:xfrm>
          <a:off x="4162208" y="1538017"/>
          <a:ext cx="1446896" cy="71595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46896">
                  <a:extLst>
                    <a:ext uri="{9D8B030D-6E8A-4147-A177-3AD203B41FA5}">
                      <a16:colId xmlns:a16="http://schemas.microsoft.com/office/drawing/2014/main" val="4013559107"/>
                    </a:ext>
                  </a:extLst>
                </a:gridCol>
              </a:tblGrid>
              <a:tr h="3451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상점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(view)</a:t>
                      </a:r>
                      <a:endParaRPr lang="ko-KR" altLang="en-US" sz="900" dirty="0"/>
                    </a:p>
                  </a:txBody>
                  <a:tcPr marL="60904" marR="60904" marT="30452" marB="30452"/>
                </a:tc>
                <a:extLst>
                  <a:ext uri="{0D108BD9-81ED-4DB2-BD59-A6C34878D82A}">
                    <a16:rowId xmlns:a16="http://schemas.microsoft.com/office/drawing/2014/main" val="2350081159"/>
                  </a:ext>
                </a:extLst>
              </a:tr>
              <a:tr h="24699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상점이름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아이템 이름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(VARCHAR(20)),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판매가격</a:t>
                      </a:r>
                      <a:r>
                        <a:rPr lang="en-US" altLang="ko-KR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(INT)*1.5 - </a:t>
                      </a:r>
                      <a:r>
                        <a:rPr lang="ko-KR" alt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구매가격</a:t>
                      </a:r>
                      <a:endParaRPr lang="en-US" altLang="ko-KR" sz="8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932523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6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EF7A2AC-9EB8-4E17-9CC8-BCFEC078E7FD}"/>
              </a:ext>
            </a:extLst>
          </p:cNvPr>
          <p:cNvGrpSpPr/>
          <p:nvPr/>
        </p:nvGrpSpPr>
        <p:grpSpPr>
          <a:xfrm>
            <a:off x="0" y="6379538"/>
            <a:ext cx="9144000" cy="602908"/>
            <a:chOff x="0" y="5943600"/>
            <a:chExt cx="9144000" cy="9144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F5F876-33E7-426A-93C8-9690E8D0C1E3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E5C16C-E549-4D39-BEC2-530D065B3798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33A462F-46FE-45AB-BFCD-A95D9022E369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0C41A17-202D-410C-965E-26D7FD8937EB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AAA3FF2-205B-4596-9D3B-55752EE30262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28">
            <a:extLst>
              <a:ext uri="{FF2B5EF4-FFF2-40B4-BE49-F238E27FC236}">
                <a16:creationId xmlns:a16="http://schemas.microsoft.com/office/drawing/2014/main" id="{8A437B35-6BD2-46F6-9E9D-8CA0D1A8B971}"/>
              </a:ext>
            </a:extLst>
          </p:cNvPr>
          <p:cNvSpPr/>
          <p:nvPr/>
        </p:nvSpPr>
        <p:spPr>
          <a:xfrm>
            <a:off x="-2167256" y="361720"/>
            <a:ext cx="839533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28">
            <a:extLst>
              <a:ext uri="{FF2B5EF4-FFF2-40B4-BE49-F238E27FC236}">
                <a16:creationId xmlns:a16="http://schemas.microsoft.com/office/drawing/2014/main" id="{9FDE5AAD-8037-4F64-AE58-4036DE8E4519}"/>
              </a:ext>
            </a:extLst>
          </p:cNvPr>
          <p:cNvSpPr/>
          <p:nvPr/>
        </p:nvSpPr>
        <p:spPr>
          <a:xfrm>
            <a:off x="0" y="472296"/>
            <a:ext cx="6353846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4B56B-9AA2-4F14-8F59-E925839BD2FF}"/>
              </a:ext>
            </a:extLst>
          </p:cNvPr>
          <p:cNvSpPr txBox="1"/>
          <p:nvPr/>
        </p:nvSpPr>
        <p:spPr>
          <a:xfrm>
            <a:off x="148182" y="317818"/>
            <a:ext cx="7303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진행계획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14" y="27552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41313" y="2141214"/>
            <a:ext cx="601253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633541"/>
              </p:ext>
            </p:extLst>
          </p:nvPr>
        </p:nvGraphicFramePr>
        <p:xfrm>
          <a:off x="738125" y="1551650"/>
          <a:ext cx="7821123" cy="42307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0492">
                  <a:extLst>
                    <a:ext uri="{9D8B030D-6E8A-4147-A177-3AD203B41FA5}">
                      <a16:colId xmlns:a16="http://schemas.microsoft.com/office/drawing/2014/main" val="2227680486"/>
                    </a:ext>
                  </a:extLst>
                </a:gridCol>
                <a:gridCol w="359318">
                  <a:extLst>
                    <a:ext uri="{9D8B030D-6E8A-4147-A177-3AD203B41FA5}">
                      <a16:colId xmlns:a16="http://schemas.microsoft.com/office/drawing/2014/main" val="2675441838"/>
                    </a:ext>
                  </a:extLst>
                </a:gridCol>
                <a:gridCol w="359317">
                  <a:extLst>
                    <a:ext uri="{9D8B030D-6E8A-4147-A177-3AD203B41FA5}">
                      <a16:colId xmlns:a16="http://schemas.microsoft.com/office/drawing/2014/main" val="4143826847"/>
                    </a:ext>
                  </a:extLst>
                </a:gridCol>
                <a:gridCol w="359318">
                  <a:extLst>
                    <a:ext uri="{9D8B030D-6E8A-4147-A177-3AD203B41FA5}">
                      <a16:colId xmlns:a16="http://schemas.microsoft.com/office/drawing/2014/main" val="4270073530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3684904792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489272921"/>
                    </a:ext>
                  </a:extLst>
                </a:gridCol>
                <a:gridCol w="312846">
                  <a:extLst>
                    <a:ext uri="{9D8B030D-6E8A-4147-A177-3AD203B41FA5}">
                      <a16:colId xmlns:a16="http://schemas.microsoft.com/office/drawing/2014/main" val="1417269226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893885180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2039326968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3100240233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3906400015"/>
                    </a:ext>
                  </a:extLst>
                </a:gridCol>
                <a:gridCol w="312846">
                  <a:extLst>
                    <a:ext uri="{9D8B030D-6E8A-4147-A177-3AD203B41FA5}">
                      <a16:colId xmlns:a16="http://schemas.microsoft.com/office/drawing/2014/main" val="2609856255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3809038398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1812695765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637855148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248652057"/>
                    </a:ext>
                  </a:extLst>
                </a:gridCol>
                <a:gridCol w="312846">
                  <a:extLst>
                    <a:ext uri="{9D8B030D-6E8A-4147-A177-3AD203B41FA5}">
                      <a16:colId xmlns:a16="http://schemas.microsoft.com/office/drawing/2014/main" val="2668464408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2803355545"/>
                    </a:ext>
                  </a:extLst>
                </a:gridCol>
                <a:gridCol w="312845">
                  <a:extLst>
                    <a:ext uri="{9D8B030D-6E8A-4147-A177-3AD203B41FA5}">
                      <a16:colId xmlns:a16="http://schemas.microsoft.com/office/drawing/2014/main" val="1432118729"/>
                    </a:ext>
                  </a:extLst>
                </a:gridCol>
              </a:tblGrid>
              <a:tr h="775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수행일정</a:t>
                      </a:r>
                      <a:r>
                        <a:rPr lang="ko-KR" altLang="en-US" sz="1400" b="1" dirty="0" smtClean="0"/>
                        <a:t> 및 계획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0B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9</a:t>
                      </a:r>
                      <a:r>
                        <a:rPr lang="ko-KR" altLang="en-US" sz="1400" b="1" dirty="0" smtClean="0"/>
                        <a:t>월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0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10</a:t>
                      </a:r>
                      <a:r>
                        <a:rPr lang="ko-KR" altLang="en-US" sz="1400" b="1" dirty="0" smtClean="0"/>
                        <a:t>월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0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11</a:t>
                      </a:r>
                      <a:r>
                        <a:rPr lang="ko-KR" altLang="en-US" sz="1400" b="1" dirty="0" smtClean="0"/>
                        <a:t>월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0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12</a:t>
                      </a:r>
                      <a:r>
                        <a:rPr lang="ko-KR" altLang="en-US" sz="1400" b="1" dirty="0" smtClean="0"/>
                        <a:t>월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0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634196"/>
                  </a:ext>
                </a:extLst>
              </a:tr>
              <a:tr h="575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컴파일러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E766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E766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E7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E766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664932"/>
                  </a:ext>
                </a:extLst>
              </a:tr>
              <a:tr h="575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게임기획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01471"/>
                  </a:ext>
                </a:extLst>
              </a:tr>
              <a:tr h="575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DB</a:t>
                      </a:r>
                      <a:r>
                        <a:rPr lang="ko-KR" altLang="en-US" sz="1050" dirty="0" smtClean="0"/>
                        <a:t>수정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881604"/>
                  </a:ext>
                </a:extLst>
              </a:tr>
              <a:tr h="575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게임 기능 구현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874747"/>
                  </a:ext>
                </a:extLst>
              </a:tr>
              <a:tr h="575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테스트 및 오류 수정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454039"/>
                  </a:ext>
                </a:extLst>
              </a:tr>
              <a:tr h="575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최종결과산출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409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299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타원 130"/>
          <p:cNvSpPr/>
          <p:nvPr/>
        </p:nvSpPr>
        <p:spPr>
          <a:xfrm>
            <a:off x="474634" y="2041643"/>
            <a:ext cx="314571" cy="29527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3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4523064" y="2041642"/>
            <a:ext cx="314571" cy="29527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13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564B21D-DA63-484A-9217-E23DE177E06F}"/>
              </a:ext>
            </a:extLst>
          </p:cNvPr>
          <p:cNvGrpSpPr/>
          <p:nvPr/>
        </p:nvGrpSpPr>
        <p:grpSpPr>
          <a:xfrm>
            <a:off x="0" y="6255307"/>
            <a:ext cx="9144000" cy="602908"/>
            <a:chOff x="0" y="5943600"/>
            <a:chExt cx="9144000" cy="91440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A56420A-6CCD-4EA1-BE04-EC08B9FB427F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CD7DDC0-71FF-45FC-B959-A0D25A7E794D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62828D2-0218-4FEE-8242-44CF6E9CDB5B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FB93FEF-3A48-48B3-927A-6B183D86E4C2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D4613A1-3A34-4034-B3C2-F7A874BF0117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0" name="직사각형 28">
            <a:extLst>
              <a:ext uri="{FF2B5EF4-FFF2-40B4-BE49-F238E27FC236}">
                <a16:creationId xmlns:a16="http://schemas.microsoft.com/office/drawing/2014/main" id="{EEA75B64-AB10-4E8A-8927-2FC2C573E0CA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28">
            <a:extLst>
              <a:ext uri="{FF2B5EF4-FFF2-40B4-BE49-F238E27FC236}">
                <a16:creationId xmlns:a16="http://schemas.microsoft.com/office/drawing/2014/main" id="{C72FB70D-E772-4FC9-95BC-25BF922FCA4D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게임방식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48A4A-5D81-4D1C-84CC-C2EFA530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96" y="2336917"/>
            <a:ext cx="3078105" cy="19083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7943D0-CE9B-414C-85A6-099F02D6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56" y="2337093"/>
            <a:ext cx="3081387" cy="191215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AFBE98-61FC-497C-923B-A112A75D184B}"/>
              </a:ext>
            </a:extLst>
          </p:cNvPr>
          <p:cNvSpPr/>
          <p:nvPr/>
        </p:nvSpPr>
        <p:spPr>
          <a:xfrm>
            <a:off x="961156" y="4529425"/>
            <a:ext cx="3081387" cy="1047443"/>
          </a:xfrm>
          <a:prstGeom prst="roundRect">
            <a:avLst/>
          </a:prstGeom>
          <a:solidFill>
            <a:srgbClr val="FFFFFF"/>
          </a:solidFill>
          <a:ln w="889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원하는 내용을 학습</a:t>
            </a:r>
            <a:endParaRPr lang="en-US" altLang="ko-KR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퀘스트</a:t>
            </a:r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5EE5E7-A995-4547-8B7A-2970034CC831}"/>
              </a:ext>
            </a:extLst>
          </p:cNvPr>
          <p:cNvSpPr/>
          <p:nvPr/>
        </p:nvSpPr>
        <p:spPr>
          <a:xfrm>
            <a:off x="5088496" y="4529424"/>
            <a:ext cx="3081387" cy="1047443"/>
          </a:xfrm>
          <a:prstGeom prst="roundRect">
            <a:avLst/>
          </a:prstGeom>
          <a:solidFill>
            <a:srgbClr val="FFFFFF"/>
          </a:solidFill>
          <a:ln w="889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자유로운 형태의 문제해결</a:t>
            </a:r>
            <a:endParaRPr lang="en-US" altLang="ko-KR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메인</a:t>
            </a:r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1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A564B21D-DA63-484A-9217-E23DE177E06F}"/>
              </a:ext>
            </a:extLst>
          </p:cNvPr>
          <p:cNvGrpSpPr/>
          <p:nvPr/>
        </p:nvGrpSpPr>
        <p:grpSpPr>
          <a:xfrm>
            <a:off x="0" y="6255307"/>
            <a:ext cx="9144000" cy="602908"/>
            <a:chOff x="0" y="5943600"/>
            <a:chExt cx="9144000" cy="91440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A56420A-6CCD-4EA1-BE04-EC08B9FB427F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CD7DDC0-71FF-45FC-B959-A0D25A7E794D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62828D2-0218-4FEE-8242-44CF6E9CDB5B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FB93FEF-3A48-48B3-927A-6B183D86E4C2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D4613A1-3A34-4034-B3C2-F7A874BF0117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0" name="직사각형 28">
            <a:extLst>
              <a:ext uri="{FF2B5EF4-FFF2-40B4-BE49-F238E27FC236}">
                <a16:creationId xmlns:a16="http://schemas.microsoft.com/office/drawing/2014/main" id="{EEA75B64-AB10-4E8A-8927-2FC2C573E0CA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28">
            <a:extLst>
              <a:ext uri="{FF2B5EF4-FFF2-40B4-BE49-F238E27FC236}">
                <a16:creationId xmlns:a16="http://schemas.microsoft.com/office/drawing/2014/main" id="{C72FB70D-E772-4FC9-95BC-25BF922FCA4D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구현할 요소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AFBE98-61FC-497C-923B-A112A75D184B}"/>
              </a:ext>
            </a:extLst>
          </p:cNvPr>
          <p:cNvSpPr/>
          <p:nvPr/>
        </p:nvSpPr>
        <p:spPr>
          <a:xfrm>
            <a:off x="961156" y="1772239"/>
            <a:ext cx="3081387" cy="3804629"/>
          </a:xfrm>
          <a:prstGeom prst="roundRect">
            <a:avLst/>
          </a:prstGeom>
          <a:solidFill>
            <a:srgbClr val="FFFFFF"/>
          </a:solidFill>
          <a:ln w="889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미니게임</a:t>
            </a:r>
            <a:endParaRPr lang="en-US" altLang="ko-KR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이해가 어려운 내용을 바탕</a:t>
            </a:r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5EE5E7-A995-4547-8B7A-2970034CC831}"/>
              </a:ext>
            </a:extLst>
          </p:cNvPr>
          <p:cNvSpPr/>
          <p:nvPr/>
        </p:nvSpPr>
        <p:spPr>
          <a:xfrm>
            <a:off x="5088496" y="1772238"/>
            <a:ext cx="3081387" cy="3804629"/>
          </a:xfrm>
          <a:prstGeom prst="roundRect">
            <a:avLst/>
          </a:prstGeom>
          <a:solidFill>
            <a:srgbClr val="FFFFFF"/>
          </a:solidFill>
          <a:ln w="889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금전 거래</a:t>
            </a:r>
            <a:endParaRPr lang="en-US" altLang="ko-KR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이용자의 자율성을 높임</a:t>
            </a:r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4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CB2458-8254-412B-A2CD-58B41CFE9188}"/>
              </a:ext>
            </a:extLst>
          </p:cNvPr>
          <p:cNvSpPr/>
          <p:nvPr/>
        </p:nvSpPr>
        <p:spPr>
          <a:xfrm>
            <a:off x="1162048" y="3538447"/>
            <a:ext cx="6819900" cy="2162175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중등 코딩 교육 앱</a:t>
            </a:r>
          </a:p>
        </p:txBody>
      </p:sp>
      <p:sp>
        <p:nvSpPr>
          <p:cNvPr id="30" name="직사각형 28">
            <a:extLst>
              <a:ext uri="{FF2B5EF4-FFF2-40B4-BE49-F238E27FC236}">
                <a16:creationId xmlns:a16="http://schemas.microsoft.com/office/drawing/2014/main" id="{357F2F59-4A5E-4B56-B404-B90F4EC550E2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0" y="6255092"/>
            <a:ext cx="9144000" cy="602908"/>
          </a:xfrm>
          <a:prstGeom prst="rect">
            <a:avLst/>
          </a:pr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CAABB1-82EE-4D41-B4DC-56944090D716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설계방향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C2869A-CF3B-4531-B64A-67EAA16FECC0}"/>
              </a:ext>
            </a:extLst>
          </p:cNvPr>
          <p:cNvSpPr/>
          <p:nvPr/>
        </p:nvSpPr>
        <p:spPr>
          <a:xfrm>
            <a:off x="3852893" y="3799033"/>
            <a:ext cx="1438214" cy="338554"/>
          </a:xfrm>
          <a:prstGeom prst="rect">
            <a:avLst/>
          </a:prstGeom>
          <a:solidFill>
            <a:srgbClr val="91DBC4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기업의 요구사항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7F3DAD5-1B5C-42E8-8BA8-D2EF57BB00C4}"/>
              </a:ext>
            </a:extLst>
          </p:cNvPr>
          <p:cNvSpPr/>
          <p:nvPr/>
        </p:nvSpPr>
        <p:spPr>
          <a:xfrm>
            <a:off x="3743326" y="4968955"/>
            <a:ext cx="1657344" cy="369332"/>
          </a:xfrm>
          <a:prstGeom prst="roundRect">
            <a:avLst>
              <a:gd name="adj" fmla="val 50000"/>
            </a:avLst>
          </a:prstGeom>
          <a:solidFill>
            <a:srgbClr val="07A7A0"/>
          </a:solidFill>
          <a:ln w="28575">
            <a:solidFill>
              <a:srgbClr val="91D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주</a:t>
            </a:r>
            <a:r>
              <a:rPr lang="en-US" altLang="ko-KR" sz="1400" b="1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) </a:t>
            </a:r>
            <a:r>
              <a:rPr lang="ko-KR" altLang="en-US" sz="1400" b="1" dirty="0" err="1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드림아이티</a:t>
            </a:r>
            <a:endParaRPr lang="ko-KR" altLang="en-US" sz="1400" b="1" dirty="0">
              <a:solidFill>
                <a:schemeClr val="bg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6E7674-2675-4E71-9E5A-DA3B7A6AF2C9}"/>
              </a:ext>
            </a:extLst>
          </p:cNvPr>
          <p:cNvSpPr/>
          <p:nvPr/>
        </p:nvSpPr>
        <p:spPr>
          <a:xfrm>
            <a:off x="1162050" y="1013937"/>
            <a:ext cx="6819900" cy="2162175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코딩 교육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533F8C-0DF8-4964-BB41-4D3CCA73934B}"/>
              </a:ext>
            </a:extLst>
          </p:cNvPr>
          <p:cNvSpPr/>
          <p:nvPr/>
        </p:nvSpPr>
        <p:spPr>
          <a:xfrm>
            <a:off x="3731068" y="1274523"/>
            <a:ext cx="1681871" cy="338554"/>
          </a:xfrm>
          <a:prstGeom prst="rect">
            <a:avLst/>
          </a:prstGeom>
          <a:solidFill>
            <a:srgbClr val="91DBC4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캡스톤</a:t>
            </a:r>
            <a:r>
              <a:rPr lang="ko-KR" altLang="en-US" sz="1600" b="1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과제의 방향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01E851-13AC-4879-91C4-D22DE990A385}"/>
              </a:ext>
            </a:extLst>
          </p:cNvPr>
          <p:cNvSpPr/>
          <p:nvPr/>
        </p:nvSpPr>
        <p:spPr>
          <a:xfrm>
            <a:off x="3743328" y="2444445"/>
            <a:ext cx="1657344" cy="369332"/>
          </a:xfrm>
          <a:prstGeom prst="roundRect">
            <a:avLst>
              <a:gd name="adj" fmla="val 50000"/>
            </a:avLst>
          </a:prstGeom>
          <a:solidFill>
            <a:srgbClr val="07A7A0"/>
          </a:solidFill>
          <a:ln w="28575">
            <a:solidFill>
              <a:srgbClr val="91D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7</a:t>
            </a:r>
            <a:r>
              <a:rPr lang="ko-KR" altLang="en-US" sz="1400" b="1" dirty="0" err="1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면조</a:t>
            </a:r>
            <a:endParaRPr lang="ko-KR" altLang="en-US" sz="1400" b="1" dirty="0">
              <a:solidFill>
                <a:schemeClr val="bg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1297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9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F5F876-33E7-426A-93C8-9690E8D0C1E3}"/>
              </a:ext>
            </a:extLst>
          </p:cNvPr>
          <p:cNvSpPr/>
          <p:nvPr/>
        </p:nvSpPr>
        <p:spPr>
          <a:xfrm>
            <a:off x="0" y="6379538"/>
            <a:ext cx="9144000" cy="584775"/>
          </a:xfrm>
          <a:prstGeom prst="rect">
            <a:avLst/>
          </a:prstGeom>
          <a:solidFill>
            <a:srgbClr val="FFD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0E5C16C-E549-4D39-BEC2-530D065B3798}"/>
              </a:ext>
            </a:extLst>
          </p:cNvPr>
          <p:cNvSpPr/>
          <p:nvPr/>
        </p:nvSpPr>
        <p:spPr>
          <a:xfrm>
            <a:off x="7910813" y="6443897"/>
            <a:ext cx="180374" cy="92148"/>
          </a:xfrm>
          <a:prstGeom prst="ellipse">
            <a:avLst/>
          </a:prstGeom>
          <a:solidFill>
            <a:srgbClr val="19B3A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3A462F-46FE-45AB-BFCD-A95D9022E369}"/>
              </a:ext>
            </a:extLst>
          </p:cNvPr>
          <p:cNvSpPr/>
          <p:nvPr/>
        </p:nvSpPr>
        <p:spPr>
          <a:xfrm>
            <a:off x="8258258" y="6539591"/>
            <a:ext cx="300990" cy="151149"/>
          </a:xfrm>
          <a:prstGeom prst="ellipse">
            <a:avLst/>
          </a:prstGeom>
          <a:solidFill>
            <a:srgbClr val="1196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0C41A17-202D-410C-965E-26D7FD8937EB}"/>
              </a:ext>
            </a:extLst>
          </p:cNvPr>
          <p:cNvSpPr/>
          <p:nvPr/>
        </p:nvSpPr>
        <p:spPr>
          <a:xfrm>
            <a:off x="3118266" y="6619292"/>
            <a:ext cx="180374" cy="92148"/>
          </a:xfrm>
          <a:prstGeom prst="ellipse">
            <a:avLst/>
          </a:prstGeom>
          <a:solidFill>
            <a:srgbClr val="19B3A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AA3FF2-205B-4596-9D3B-55752EE30262}"/>
              </a:ext>
            </a:extLst>
          </p:cNvPr>
          <p:cNvSpPr/>
          <p:nvPr/>
        </p:nvSpPr>
        <p:spPr>
          <a:xfrm>
            <a:off x="2363470" y="6542777"/>
            <a:ext cx="510540" cy="72389"/>
          </a:xfrm>
          <a:prstGeom prst="ellipse">
            <a:avLst/>
          </a:prstGeom>
          <a:solidFill>
            <a:srgbClr val="1196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C223A369-D390-456F-A4A9-9D8FDF0B2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932" y="4822154"/>
            <a:ext cx="1561405" cy="1561405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CB442E-2CEA-4617-8232-BF9965C04AF7}"/>
              </a:ext>
            </a:extLst>
          </p:cNvPr>
          <p:cNvSpPr/>
          <p:nvPr/>
        </p:nvSpPr>
        <p:spPr>
          <a:xfrm>
            <a:off x="1216058" y="2081261"/>
            <a:ext cx="6694755" cy="2086454"/>
          </a:xfrm>
          <a:prstGeom prst="roundRect">
            <a:avLst/>
          </a:prstGeom>
          <a:solidFill>
            <a:srgbClr val="FFFFFF"/>
          </a:solidFill>
          <a:ln w="889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8B37A7-4FB2-4A95-A767-11D926558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69" y="2543310"/>
            <a:ext cx="3959260" cy="11526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BB91FC-3F19-4F0E-ACF1-BA06315E2B6E}"/>
              </a:ext>
            </a:extLst>
          </p:cNvPr>
          <p:cNvSpPr txBox="1"/>
          <p:nvPr/>
        </p:nvSpPr>
        <p:spPr>
          <a:xfrm>
            <a:off x="340904" y="5787500"/>
            <a:ext cx="1066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이정명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EB282-9918-4D42-A533-046E3FFE1E6A}"/>
              </a:ext>
            </a:extLst>
          </p:cNvPr>
          <p:cNvSpPr txBox="1"/>
          <p:nvPr/>
        </p:nvSpPr>
        <p:spPr>
          <a:xfrm>
            <a:off x="1104884" y="5787500"/>
            <a:ext cx="106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김주희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1D9FE-CAAD-4134-A937-A71475458DC1}"/>
              </a:ext>
            </a:extLst>
          </p:cNvPr>
          <p:cNvSpPr txBox="1"/>
          <p:nvPr/>
        </p:nvSpPr>
        <p:spPr>
          <a:xfrm>
            <a:off x="1957610" y="5792429"/>
            <a:ext cx="90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설동훈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83B65-4ED8-47FF-A12D-4DF437C65987}"/>
              </a:ext>
            </a:extLst>
          </p:cNvPr>
          <p:cNvSpPr txBox="1"/>
          <p:nvPr/>
        </p:nvSpPr>
        <p:spPr>
          <a:xfrm>
            <a:off x="2734356" y="5795837"/>
            <a:ext cx="1066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박세미</a:t>
            </a:r>
          </a:p>
        </p:txBody>
      </p:sp>
    </p:spTree>
    <p:extLst>
      <p:ext uri="{BB962C8B-B14F-4D97-AF65-F5344CB8AC3E}">
        <p14:creationId xmlns:p14="http://schemas.microsoft.com/office/powerpoint/2010/main" val="353505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8">
            <a:extLst>
              <a:ext uri="{FF2B5EF4-FFF2-40B4-BE49-F238E27FC236}">
                <a16:creationId xmlns:a16="http://schemas.microsoft.com/office/drawing/2014/main" id="{357F2F59-4A5E-4B56-B404-B90F4EC550E2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0" y="6255092"/>
            <a:ext cx="9144000" cy="602908"/>
          </a:xfrm>
          <a:prstGeom prst="rect">
            <a:avLst/>
          </a:pr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CAABB1-82EE-4D41-B4DC-56944090D716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설계방향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6E7674-2675-4E71-9E5A-DA3B7A6AF2C9}"/>
              </a:ext>
            </a:extLst>
          </p:cNvPr>
          <p:cNvSpPr/>
          <p:nvPr/>
        </p:nvSpPr>
        <p:spPr>
          <a:xfrm>
            <a:off x="1162050" y="1562583"/>
            <a:ext cx="6819900" cy="3641390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코딩 학습의 어려움을 경험을 공유</a:t>
            </a:r>
            <a:endParaRPr lang="en-US" altLang="ko-KR" sz="2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+</a:t>
            </a:r>
            <a:endParaRPr lang="en-US" altLang="ko-KR" sz="2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게임 및 데이터베이스 제작 전문가</a:t>
            </a:r>
            <a:endParaRPr lang="en-US" altLang="ko-KR" sz="2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01E851-13AC-4879-91C4-D22DE990A385}"/>
              </a:ext>
            </a:extLst>
          </p:cNvPr>
          <p:cNvSpPr/>
          <p:nvPr/>
        </p:nvSpPr>
        <p:spPr>
          <a:xfrm>
            <a:off x="3229337" y="1317858"/>
            <a:ext cx="2685326" cy="489450"/>
          </a:xfrm>
          <a:prstGeom prst="roundRect">
            <a:avLst>
              <a:gd name="adj" fmla="val 50000"/>
            </a:avLst>
          </a:prstGeom>
          <a:solidFill>
            <a:srgbClr val="07A7A0"/>
          </a:solidFill>
          <a:ln w="28575">
            <a:solidFill>
              <a:srgbClr val="91D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7</a:t>
            </a:r>
            <a:r>
              <a:rPr lang="ko-KR" altLang="en-US" sz="2800" b="1" dirty="0" err="1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면조</a:t>
            </a:r>
            <a:endParaRPr lang="ko-KR" altLang="en-US" sz="2800" b="1" dirty="0">
              <a:solidFill>
                <a:schemeClr val="bg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0345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CB2458-8254-412B-A2CD-58B41CFE9188}"/>
              </a:ext>
            </a:extLst>
          </p:cNvPr>
          <p:cNvSpPr/>
          <p:nvPr/>
        </p:nvSpPr>
        <p:spPr>
          <a:xfrm>
            <a:off x="1162048" y="3538447"/>
            <a:ext cx="6819900" cy="2162175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중등 코딩 교육 앱</a:t>
            </a:r>
          </a:p>
        </p:txBody>
      </p:sp>
      <p:sp>
        <p:nvSpPr>
          <p:cNvPr id="30" name="직사각형 28">
            <a:extLst>
              <a:ext uri="{FF2B5EF4-FFF2-40B4-BE49-F238E27FC236}">
                <a16:creationId xmlns:a16="http://schemas.microsoft.com/office/drawing/2014/main" id="{357F2F59-4A5E-4B56-B404-B90F4EC550E2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0" y="6255092"/>
            <a:ext cx="9144000" cy="602908"/>
          </a:xfrm>
          <a:prstGeom prst="rect">
            <a:avLst/>
          </a:pr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CAABB1-82EE-4D41-B4DC-56944090D716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설계방향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C2869A-CF3B-4531-B64A-67EAA16FECC0}"/>
              </a:ext>
            </a:extLst>
          </p:cNvPr>
          <p:cNvSpPr/>
          <p:nvPr/>
        </p:nvSpPr>
        <p:spPr>
          <a:xfrm>
            <a:off x="3852893" y="3799033"/>
            <a:ext cx="1438214" cy="338554"/>
          </a:xfrm>
          <a:prstGeom prst="rect">
            <a:avLst/>
          </a:prstGeom>
          <a:solidFill>
            <a:srgbClr val="91DBC4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기업의 요구사항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7F3DAD5-1B5C-42E8-8BA8-D2EF57BB00C4}"/>
              </a:ext>
            </a:extLst>
          </p:cNvPr>
          <p:cNvSpPr/>
          <p:nvPr/>
        </p:nvSpPr>
        <p:spPr>
          <a:xfrm>
            <a:off x="3743326" y="4968955"/>
            <a:ext cx="1657344" cy="369332"/>
          </a:xfrm>
          <a:prstGeom prst="roundRect">
            <a:avLst>
              <a:gd name="adj" fmla="val 50000"/>
            </a:avLst>
          </a:prstGeom>
          <a:solidFill>
            <a:srgbClr val="07A7A0"/>
          </a:solidFill>
          <a:ln w="28575">
            <a:solidFill>
              <a:srgbClr val="91D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주</a:t>
            </a:r>
            <a:r>
              <a:rPr lang="en-US" altLang="ko-KR" sz="1400" b="1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) </a:t>
            </a:r>
            <a:r>
              <a:rPr lang="ko-KR" altLang="en-US" sz="1400" b="1" dirty="0" err="1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드림아이티</a:t>
            </a:r>
            <a:endParaRPr lang="ko-KR" altLang="en-US" sz="1400" b="1" dirty="0">
              <a:solidFill>
                <a:schemeClr val="bg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6E7674-2675-4E71-9E5A-DA3B7A6AF2C9}"/>
              </a:ext>
            </a:extLst>
          </p:cNvPr>
          <p:cNvSpPr/>
          <p:nvPr/>
        </p:nvSpPr>
        <p:spPr>
          <a:xfrm>
            <a:off x="1162050" y="1013937"/>
            <a:ext cx="6819900" cy="2162175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코딩 교육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533F8C-0DF8-4964-BB41-4D3CCA73934B}"/>
              </a:ext>
            </a:extLst>
          </p:cNvPr>
          <p:cNvSpPr/>
          <p:nvPr/>
        </p:nvSpPr>
        <p:spPr>
          <a:xfrm>
            <a:off x="3731068" y="1274523"/>
            <a:ext cx="1681871" cy="338554"/>
          </a:xfrm>
          <a:prstGeom prst="rect">
            <a:avLst/>
          </a:prstGeom>
          <a:solidFill>
            <a:srgbClr val="91DBC4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캡스톤</a:t>
            </a:r>
            <a:r>
              <a:rPr lang="ko-KR" altLang="en-US" sz="1600" b="1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과제의 방향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01E851-13AC-4879-91C4-D22DE990A385}"/>
              </a:ext>
            </a:extLst>
          </p:cNvPr>
          <p:cNvSpPr/>
          <p:nvPr/>
        </p:nvSpPr>
        <p:spPr>
          <a:xfrm>
            <a:off x="3743328" y="2444445"/>
            <a:ext cx="1657344" cy="369332"/>
          </a:xfrm>
          <a:prstGeom prst="roundRect">
            <a:avLst>
              <a:gd name="adj" fmla="val 50000"/>
            </a:avLst>
          </a:prstGeom>
          <a:solidFill>
            <a:srgbClr val="07A7A0"/>
          </a:solidFill>
          <a:ln w="28575">
            <a:solidFill>
              <a:srgbClr val="91D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7</a:t>
            </a:r>
            <a:r>
              <a:rPr lang="ko-KR" altLang="en-US" sz="1400" b="1" dirty="0" err="1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면조</a:t>
            </a:r>
            <a:endParaRPr lang="ko-KR" altLang="en-US" sz="1400" b="1" dirty="0">
              <a:solidFill>
                <a:schemeClr val="bg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2859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8">
            <a:extLst>
              <a:ext uri="{FF2B5EF4-FFF2-40B4-BE49-F238E27FC236}">
                <a16:creationId xmlns:a16="http://schemas.microsoft.com/office/drawing/2014/main" id="{357F2F59-4A5E-4B56-B404-B90F4EC550E2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0" y="6255092"/>
            <a:ext cx="9144000" cy="602908"/>
          </a:xfrm>
          <a:prstGeom prst="rect">
            <a:avLst/>
          </a:pr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6E7674-2675-4E71-9E5A-DA3B7A6AF2C9}"/>
              </a:ext>
            </a:extLst>
          </p:cNvPr>
          <p:cNvSpPr/>
          <p:nvPr/>
        </p:nvSpPr>
        <p:spPr>
          <a:xfrm>
            <a:off x="1676400" y="2770636"/>
            <a:ext cx="5791200" cy="1030028"/>
          </a:xfrm>
          <a:prstGeom prst="rect">
            <a:avLst/>
          </a:prstGeom>
          <a:solidFill>
            <a:srgbClr val="C3EBDF"/>
          </a:solidFill>
          <a:ln w="762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비전공자</a:t>
            </a:r>
            <a:r>
              <a:rPr lang="en-US" altLang="ko-KR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중등 교육용 코딩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533F8C-0DF8-4964-BB41-4D3CCA73934B}"/>
              </a:ext>
            </a:extLst>
          </p:cNvPr>
          <p:cNvSpPr/>
          <p:nvPr/>
        </p:nvSpPr>
        <p:spPr>
          <a:xfrm>
            <a:off x="3267083" y="2261442"/>
            <a:ext cx="2609842" cy="338554"/>
          </a:xfrm>
          <a:prstGeom prst="rect">
            <a:avLst/>
          </a:prstGeom>
          <a:solidFill>
            <a:srgbClr val="91DBC4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과제의 최종 방향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01E851-13AC-4879-91C4-D22DE990A385}"/>
              </a:ext>
            </a:extLst>
          </p:cNvPr>
          <p:cNvSpPr/>
          <p:nvPr/>
        </p:nvSpPr>
        <p:spPr>
          <a:xfrm>
            <a:off x="3743328" y="1721470"/>
            <a:ext cx="1657344" cy="369332"/>
          </a:xfrm>
          <a:prstGeom prst="roundRect">
            <a:avLst>
              <a:gd name="adj" fmla="val 50000"/>
            </a:avLst>
          </a:prstGeom>
          <a:solidFill>
            <a:srgbClr val="07A7A0"/>
          </a:solidFill>
          <a:ln w="28575">
            <a:solidFill>
              <a:srgbClr val="91D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7</a:t>
            </a:r>
            <a:r>
              <a:rPr lang="ko-KR" altLang="en-US" sz="1400" b="1" dirty="0" err="1">
                <a:solidFill>
                  <a:schemeClr val="bg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면조</a:t>
            </a:r>
            <a:endParaRPr lang="ko-KR" altLang="en-US" sz="1400" b="1" dirty="0">
              <a:solidFill>
                <a:schemeClr val="bg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5" name="직사각형 28">
            <a:extLst>
              <a:ext uri="{FF2B5EF4-FFF2-40B4-BE49-F238E27FC236}">
                <a16:creationId xmlns:a16="http://schemas.microsoft.com/office/drawing/2014/main" id="{AB33716F-624F-44E8-8DC6-9722E27ABAA1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설계방향</a:t>
            </a:r>
          </a:p>
        </p:txBody>
      </p:sp>
    </p:spTree>
    <p:extLst>
      <p:ext uri="{BB962C8B-B14F-4D97-AF65-F5344CB8AC3E}">
        <p14:creationId xmlns:p14="http://schemas.microsoft.com/office/powerpoint/2010/main" val="40124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D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F6A0F32-AD54-4C05-A1C5-5C9EEF8B8A4B}"/>
              </a:ext>
            </a:extLst>
          </p:cNvPr>
          <p:cNvGrpSpPr/>
          <p:nvPr/>
        </p:nvGrpSpPr>
        <p:grpSpPr>
          <a:xfrm>
            <a:off x="579293" y="1497538"/>
            <a:ext cx="7985414" cy="3862924"/>
            <a:chOff x="579293" y="1497538"/>
            <a:chExt cx="7985414" cy="3862924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40538" y="-563707"/>
              <a:ext cx="3862924" cy="798541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20C6765-AC2F-41FD-8C6D-9E1D3B7E0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" t="89" r="1014" b="8130"/>
            <a:stretch/>
          </p:blipFill>
          <p:spPr>
            <a:xfrm>
              <a:off x="1762709" y="1733549"/>
              <a:ext cx="5828065" cy="342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7C7478-1003-40BF-9657-043EAF9F6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057" y="2427232"/>
              <a:ext cx="4017693" cy="11696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0F10D6E-418A-43F7-95A2-DAB7514B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951" y="4243891"/>
              <a:ext cx="2633905" cy="26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270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28">
            <a:extLst>
              <a:ext uri="{FF2B5EF4-FFF2-40B4-BE49-F238E27FC236}">
                <a16:creationId xmlns:a16="http://schemas.microsoft.com/office/drawing/2014/main" id="{737141AF-A46E-4406-A7A5-268242610623}"/>
              </a:ext>
            </a:extLst>
          </p:cNvPr>
          <p:cNvSpPr/>
          <p:nvPr/>
        </p:nvSpPr>
        <p:spPr>
          <a:xfrm>
            <a:off x="-285750" y="743961"/>
            <a:ext cx="7096125" cy="1464827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5BC9A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설계방향</a:t>
            </a:r>
          </a:p>
        </p:txBody>
      </p:sp>
      <p:sp>
        <p:nvSpPr>
          <p:cNvPr id="12" name="직사각형 28">
            <a:extLst>
              <a:ext uri="{FF2B5EF4-FFF2-40B4-BE49-F238E27FC236}">
                <a16:creationId xmlns:a16="http://schemas.microsoft.com/office/drawing/2014/main" id="{92A7037C-A52C-4FB7-820C-A3880979827A}"/>
              </a:ext>
            </a:extLst>
          </p:cNvPr>
          <p:cNvSpPr/>
          <p:nvPr/>
        </p:nvSpPr>
        <p:spPr>
          <a:xfrm>
            <a:off x="0" y="543936"/>
            <a:ext cx="6410325" cy="1464827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게임방식</a:t>
            </a:r>
          </a:p>
        </p:txBody>
      </p:sp>
      <p:sp>
        <p:nvSpPr>
          <p:cNvPr id="13" name="직사각형 28">
            <a:extLst>
              <a:ext uri="{FF2B5EF4-FFF2-40B4-BE49-F238E27FC236}">
                <a16:creationId xmlns:a16="http://schemas.microsoft.com/office/drawing/2014/main" id="{90CBBD40-73A5-4677-9658-A1D3D60CAAC2}"/>
              </a:ext>
            </a:extLst>
          </p:cNvPr>
          <p:cNvSpPr/>
          <p:nvPr/>
        </p:nvSpPr>
        <p:spPr>
          <a:xfrm>
            <a:off x="6677026" y="3563362"/>
            <a:ext cx="1209674" cy="2019301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9500" b="1" dirty="0"/>
              <a:t>2</a:t>
            </a:r>
            <a:endParaRPr lang="ko-KR" altLang="en-US" sz="59500" b="1" dirty="0"/>
          </a:p>
        </p:txBody>
      </p:sp>
    </p:spTree>
    <p:extLst>
      <p:ext uri="{BB962C8B-B14F-4D97-AF65-F5344CB8AC3E}">
        <p14:creationId xmlns:p14="http://schemas.microsoft.com/office/powerpoint/2010/main" val="1340892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타원 130"/>
          <p:cNvSpPr/>
          <p:nvPr/>
        </p:nvSpPr>
        <p:spPr>
          <a:xfrm>
            <a:off x="474634" y="2041643"/>
            <a:ext cx="314571" cy="29527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3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4523064" y="2041642"/>
            <a:ext cx="314571" cy="29527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13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564B21D-DA63-484A-9217-E23DE177E06F}"/>
              </a:ext>
            </a:extLst>
          </p:cNvPr>
          <p:cNvGrpSpPr/>
          <p:nvPr/>
        </p:nvGrpSpPr>
        <p:grpSpPr>
          <a:xfrm>
            <a:off x="0" y="6255307"/>
            <a:ext cx="9144000" cy="602908"/>
            <a:chOff x="0" y="5943600"/>
            <a:chExt cx="9144000" cy="91440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A56420A-6CCD-4EA1-BE04-EC08B9FB427F}"/>
                </a:ext>
              </a:extLst>
            </p:cNvPr>
            <p:cNvSpPr/>
            <p:nvPr/>
          </p:nvSpPr>
          <p:spPr>
            <a:xfrm>
              <a:off x="0" y="5943600"/>
              <a:ext cx="9144000" cy="914400"/>
            </a:xfrm>
            <a:prstGeom prst="rect">
              <a:avLst/>
            </a:prstGeom>
            <a:solidFill>
              <a:srgbClr val="07A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CD7DDC0-71FF-45FC-B959-A0D25A7E794D}"/>
                </a:ext>
              </a:extLst>
            </p:cNvPr>
            <p:cNvSpPr/>
            <p:nvPr/>
          </p:nvSpPr>
          <p:spPr>
            <a:xfrm>
              <a:off x="7910813" y="6069580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62828D2-0218-4FEE-8242-44CF6E9CDB5B}"/>
                </a:ext>
              </a:extLst>
            </p:cNvPr>
            <p:cNvSpPr/>
            <p:nvPr/>
          </p:nvSpPr>
          <p:spPr>
            <a:xfrm>
              <a:off x="8258258" y="6256895"/>
              <a:ext cx="300990" cy="295866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FB93FEF-3A48-48B3-927A-6B183D86E4C2}"/>
                </a:ext>
              </a:extLst>
            </p:cNvPr>
            <p:cNvSpPr/>
            <p:nvPr/>
          </p:nvSpPr>
          <p:spPr>
            <a:xfrm>
              <a:off x="3118266" y="6412906"/>
              <a:ext cx="180374" cy="180374"/>
            </a:xfrm>
            <a:prstGeom prst="ellipse">
              <a:avLst/>
            </a:prstGeom>
            <a:solidFill>
              <a:srgbClr val="19B3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D4613A1-3A34-4034-B3C2-F7A874BF0117}"/>
                </a:ext>
              </a:extLst>
            </p:cNvPr>
            <p:cNvSpPr/>
            <p:nvPr/>
          </p:nvSpPr>
          <p:spPr>
            <a:xfrm>
              <a:off x="2363470" y="6263131"/>
              <a:ext cx="510540" cy="141697"/>
            </a:xfrm>
            <a:prstGeom prst="ellipse">
              <a:avLst/>
            </a:prstGeom>
            <a:solidFill>
              <a:srgbClr val="1196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0" name="직사각형 28">
            <a:extLst>
              <a:ext uri="{FF2B5EF4-FFF2-40B4-BE49-F238E27FC236}">
                <a16:creationId xmlns:a16="http://schemas.microsoft.com/office/drawing/2014/main" id="{EEA75B64-AB10-4E8A-8927-2FC2C573E0CA}"/>
              </a:ext>
            </a:extLst>
          </p:cNvPr>
          <p:cNvSpPr/>
          <p:nvPr/>
        </p:nvSpPr>
        <p:spPr>
          <a:xfrm>
            <a:off x="-714375" y="175174"/>
            <a:ext cx="3486150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3467100"/>
              <a:gd name="connsiteY0" fmla="*/ 0 h 602908"/>
              <a:gd name="connsiteX1" fmla="*/ 3467100 w 3467100"/>
              <a:gd name="connsiteY1" fmla="*/ 0 h 602908"/>
              <a:gd name="connsiteX2" fmla="*/ 3171825 w 3467100"/>
              <a:gd name="connsiteY2" fmla="*/ 602908 h 602908"/>
              <a:gd name="connsiteX3" fmla="*/ 828675 w 3467100"/>
              <a:gd name="connsiteY3" fmla="*/ 602908 h 602908"/>
              <a:gd name="connsiteX4" fmla="*/ 0 w 3467100"/>
              <a:gd name="connsiteY4" fmla="*/ 0 h 602908"/>
              <a:gd name="connsiteX0" fmla="*/ 19050 w 3486150"/>
              <a:gd name="connsiteY0" fmla="*/ 0 h 602908"/>
              <a:gd name="connsiteX1" fmla="*/ 3486150 w 3486150"/>
              <a:gd name="connsiteY1" fmla="*/ 0 h 602908"/>
              <a:gd name="connsiteX2" fmla="*/ 3190875 w 3486150"/>
              <a:gd name="connsiteY2" fmla="*/ 602908 h 602908"/>
              <a:gd name="connsiteX3" fmla="*/ 0 w 3486150"/>
              <a:gd name="connsiteY3" fmla="*/ 593383 h 602908"/>
              <a:gd name="connsiteX4" fmla="*/ 19050 w 3486150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602908">
                <a:moveTo>
                  <a:pt x="19050" y="0"/>
                </a:moveTo>
                <a:lnTo>
                  <a:pt x="3486150" y="0"/>
                </a:lnTo>
                <a:lnTo>
                  <a:pt x="3190875" y="602908"/>
                </a:lnTo>
                <a:lnTo>
                  <a:pt x="0" y="593383"/>
                </a:lnTo>
                <a:lnTo>
                  <a:pt x="19050" y="0"/>
                </a:lnTo>
                <a:close/>
              </a:path>
            </a:pathLst>
          </a:custGeom>
          <a:solidFill>
            <a:srgbClr val="91DBC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28">
            <a:extLst>
              <a:ext uri="{FF2B5EF4-FFF2-40B4-BE49-F238E27FC236}">
                <a16:creationId xmlns:a16="http://schemas.microsoft.com/office/drawing/2014/main" id="{C72FB70D-E772-4FC9-95BC-25BF922FCA4D}"/>
              </a:ext>
            </a:extLst>
          </p:cNvPr>
          <p:cNvSpPr/>
          <p:nvPr/>
        </p:nvSpPr>
        <p:spPr>
          <a:xfrm>
            <a:off x="0" y="285750"/>
            <a:ext cx="2638425" cy="602908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게임방식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48A4A-5D81-4D1C-84CC-C2EFA530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96" y="2336917"/>
            <a:ext cx="3078105" cy="19083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7943D0-CE9B-414C-85A6-099F02D6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56" y="2337093"/>
            <a:ext cx="3081387" cy="191215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AFBE98-61FC-497C-923B-A112A75D184B}"/>
              </a:ext>
            </a:extLst>
          </p:cNvPr>
          <p:cNvSpPr/>
          <p:nvPr/>
        </p:nvSpPr>
        <p:spPr>
          <a:xfrm>
            <a:off x="961156" y="4529425"/>
            <a:ext cx="3081387" cy="1047443"/>
          </a:xfrm>
          <a:prstGeom prst="roundRect">
            <a:avLst/>
          </a:prstGeom>
          <a:solidFill>
            <a:srgbClr val="FFFFFF"/>
          </a:solidFill>
          <a:ln w="889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원하는 내용을 학습</a:t>
            </a:r>
            <a:endParaRPr lang="en-US" altLang="ko-KR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퀘스트</a:t>
            </a:r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5EE5E7-A995-4547-8B7A-2970034CC831}"/>
              </a:ext>
            </a:extLst>
          </p:cNvPr>
          <p:cNvSpPr/>
          <p:nvPr/>
        </p:nvSpPr>
        <p:spPr>
          <a:xfrm>
            <a:off x="5088496" y="4529424"/>
            <a:ext cx="3081387" cy="1047443"/>
          </a:xfrm>
          <a:prstGeom prst="roundRect">
            <a:avLst/>
          </a:prstGeom>
          <a:solidFill>
            <a:srgbClr val="FFFFFF"/>
          </a:solidFill>
          <a:ln w="88900">
            <a:solidFill>
              <a:srgbClr val="6ED0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자유로운 형태의 문제해결</a:t>
            </a:r>
            <a:endParaRPr lang="en-US" altLang="ko-KR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메인</a:t>
            </a:r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28">
            <a:extLst>
              <a:ext uri="{FF2B5EF4-FFF2-40B4-BE49-F238E27FC236}">
                <a16:creationId xmlns:a16="http://schemas.microsoft.com/office/drawing/2014/main" id="{737141AF-A46E-4406-A7A5-268242610623}"/>
              </a:ext>
            </a:extLst>
          </p:cNvPr>
          <p:cNvSpPr/>
          <p:nvPr/>
        </p:nvSpPr>
        <p:spPr>
          <a:xfrm>
            <a:off x="-285750" y="743961"/>
            <a:ext cx="7096125" cy="1464827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5BC9A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설계방향</a:t>
            </a:r>
          </a:p>
        </p:txBody>
      </p:sp>
      <p:sp>
        <p:nvSpPr>
          <p:cNvPr id="12" name="직사각형 28">
            <a:extLst>
              <a:ext uri="{FF2B5EF4-FFF2-40B4-BE49-F238E27FC236}">
                <a16:creationId xmlns:a16="http://schemas.microsoft.com/office/drawing/2014/main" id="{92A7037C-A52C-4FB7-820C-A3880979827A}"/>
              </a:ext>
            </a:extLst>
          </p:cNvPr>
          <p:cNvSpPr/>
          <p:nvPr/>
        </p:nvSpPr>
        <p:spPr>
          <a:xfrm>
            <a:off x="0" y="543936"/>
            <a:ext cx="6410325" cy="1464827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solidFill>
            <a:srgbClr val="07A7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기대효과</a:t>
            </a:r>
          </a:p>
        </p:txBody>
      </p:sp>
      <p:sp>
        <p:nvSpPr>
          <p:cNvPr id="13" name="직사각형 28">
            <a:extLst>
              <a:ext uri="{FF2B5EF4-FFF2-40B4-BE49-F238E27FC236}">
                <a16:creationId xmlns:a16="http://schemas.microsoft.com/office/drawing/2014/main" id="{90CBBD40-73A5-4677-9658-A1D3D60CAAC2}"/>
              </a:ext>
            </a:extLst>
          </p:cNvPr>
          <p:cNvSpPr/>
          <p:nvPr/>
        </p:nvSpPr>
        <p:spPr>
          <a:xfrm>
            <a:off x="6677026" y="3563362"/>
            <a:ext cx="1209674" cy="2019301"/>
          </a:xfrm>
          <a:custGeom>
            <a:avLst/>
            <a:gdLst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638425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  <a:gd name="connsiteX0" fmla="*/ 0 w 2638425"/>
              <a:gd name="connsiteY0" fmla="*/ 0 h 602908"/>
              <a:gd name="connsiteX1" fmla="*/ 2638425 w 2638425"/>
              <a:gd name="connsiteY1" fmla="*/ 0 h 602908"/>
              <a:gd name="connsiteX2" fmla="*/ 2343150 w 2638425"/>
              <a:gd name="connsiteY2" fmla="*/ 602908 h 602908"/>
              <a:gd name="connsiteX3" fmla="*/ 0 w 2638425"/>
              <a:gd name="connsiteY3" fmla="*/ 602908 h 602908"/>
              <a:gd name="connsiteX4" fmla="*/ 0 w 2638425"/>
              <a:gd name="connsiteY4" fmla="*/ 0 h 6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25" h="602908">
                <a:moveTo>
                  <a:pt x="0" y="0"/>
                </a:moveTo>
                <a:lnTo>
                  <a:pt x="2638425" y="0"/>
                </a:lnTo>
                <a:lnTo>
                  <a:pt x="2343150" y="602908"/>
                </a:lnTo>
                <a:lnTo>
                  <a:pt x="0" y="602908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9500" b="1" dirty="0"/>
              <a:t>3</a:t>
            </a:r>
            <a:endParaRPr lang="ko-KR" altLang="en-US" sz="59500" b="1" dirty="0"/>
          </a:p>
        </p:txBody>
      </p:sp>
    </p:spTree>
    <p:extLst>
      <p:ext uri="{BB962C8B-B14F-4D97-AF65-F5344CB8AC3E}">
        <p14:creationId xmlns:p14="http://schemas.microsoft.com/office/powerpoint/2010/main" val="399127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1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mtClean="0">
            <a:ln>
              <a:solidFill>
                <a:schemeClr val="tx1">
                  <a:alpha val="0"/>
                </a:schemeClr>
              </a:solidFill>
            </a:ln>
            <a:latin typeface="인터파크고딕 M" panose="02000000000000000000" pitchFamily="2" charset="-127"/>
            <a:ea typeface="인터파크고딕 M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1522</TotalTime>
  <Words>1251</Words>
  <Application>Microsoft Office PowerPoint</Application>
  <PresentationFormat>화면 슬라이드 쇼(4:3)</PresentationFormat>
  <Paragraphs>342</Paragraphs>
  <Slides>28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배달의민족 주아</vt:lpstr>
      <vt:lpstr>넥슨 풋볼고딕 B</vt:lpstr>
      <vt:lpstr>Arial</vt:lpstr>
      <vt:lpstr>HY견고딕</vt:lpstr>
      <vt:lpstr>Calibri Light</vt:lpstr>
      <vt:lpstr>Calibri</vt:lpstr>
      <vt:lpstr>맑은 고딕</vt:lpstr>
      <vt:lpstr>Adobe 고딕 Std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koko111</dc:creator>
  <cp:lastModifiedBy>pcuser</cp:lastModifiedBy>
  <cp:revision>316</cp:revision>
  <dcterms:created xsi:type="dcterms:W3CDTF">2019-05-29T14:54:17Z</dcterms:created>
  <dcterms:modified xsi:type="dcterms:W3CDTF">2019-09-18T05:14:39Z</dcterms:modified>
</cp:coreProperties>
</file>